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Roboto Slab"/>
      <p:regular r:id="rId14"/>
      <p:bold r:id="rId15"/>
    </p:embeddedFon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obotoSlab-bold.fntdata"/><Relationship Id="rId14" Type="http://schemas.openxmlformats.org/officeDocument/2006/relationships/font" Target="fonts/RobotoSlab-regular.fntdata"/><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 Target="slides/slide1.xml"/><Relationship Id="rId19" Type="http://schemas.openxmlformats.org/officeDocument/2006/relationships/font" Target="fonts/Roboto-boldItalic.fntdata"/><Relationship Id="rId6" Type="http://schemas.openxmlformats.org/officeDocument/2006/relationships/slide" Target="slides/slide2.xml"/><Relationship Id="rId18"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Shape 60"/>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1" name="Shape 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Kate: </a:t>
            </a:r>
            <a:endParaRPr/>
          </a:p>
          <a:p>
            <a:pPr indent="0" lvl="0" marL="0">
              <a:spcBef>
                <a:spcPts val="0"/>
              </a:spcBef>
              <a:spcAft>
                <a:spcPts val="0"/>
              </a:spcAft>
              <a:buNone/>
            </a:pPr>
            <a:r>
              <a:t/>
            </a:r>
            <a:endParaRPr/>
          </a:p>
          <a:p>
            <a:pPr indent="0" lvl="0" marL="0">
              <a:spcBef>
                <a:spcPts val="0"/>
              </a:spcBef>
              <a:spcAft>
                <a:spcPts val="0"/>
              </a:spcAft>
              <a:buNone/>
            </a:pPr>
            <a:r>
              <a:rPr lang="en"/>
              <a:t>We decided to divide up our volunteers time by putting 5 volunteers in 5 different stations in the morning and 5 volunteers in 5 stations in the evening</a:t>
            </a:r>
            <a:endParaRPr/>
          </a:p>
          <a:p>
            <a:pPr indent="0" lvl="0" marL="0">
              <a:spcBef>
                <a:spcPts val="0"/>
              </a:spcBef>
              <a:spcAft>
                <a:spcPts val="0"/>
              </a:spcAft>
              <a:buNone/>
            </a:pPr>
            <a:r>
              <a:t/>
            </a:r>
            <a:endParaRPr/>
          </a:p>
          <a:p>
            <a:pPr indent="0" lvl="0" marL="0">
              <a:spcBef>
                <a:spcPts val="0"/>
              </a:spcBef>
              <a:spcAft>
                <a:spcPts val="0"/>
              </a:spcAft>
              <a:buNone/>
            </a:pPr>
            <a:r>
              <a:rPr lang="en"/>
              <a:t>For mornings, we looked at which stations had the most EXITS since we assumed that people in the morning will be exiting at a station near their work</a:t>
            </a:r>
            <a:endParaRPr/>
          </a:p>
          <a:p>
            <a:pPr indent="0" lvl="0" marL="0">
              <a:spcBef>
                <a:spcPts val="0"/>
              </a:spcBef>
              <a:spcAft>
                <a:spcPts val="0"/>
              </a:spcAft>
              <a:buNone/>
            </a:pPr>
            <a:r>
              <a:t/>
            </a:r>
            <a:endParaRPr/>
          </a:p>
          <a:p>
            <a:pPr indent="0" lvl="0" marL="0">
              <a:spcBef>
                <a:spcPts val="0"/>
              </a:spcBef>
              <a:spcAft>
                <a:spcPts val="0"/>
              </a:spcAft>
              <a:buNone/>
            </a:pPr>
            <a:r>
              <a:rPr lang="en"/>
              <a:t>For evenings, we looked at which stations had the most ENTRIES since we assumed that people in the evening will be getting on at a station near their work to head home</a:t>
            </a:r>
            <a:endParaRPr/>
          </a:p>
          <a:p>
            <a:pPr indent="0" lvl="0" marL="0">
              <a:spcBef>
                <a:spcPts val="0"/>
              </a:spcBef>
              <a:spcAft>
                <a:spcPts val="0"/>
              </a:spcAft>
              <a:buNone/>
            </a:pPr>
            <a:r>
              <a:t/>
            </a:r>
            <a:endParaRPr/>
          </a:p>
          <a:p>
            <a:pPr indent="0" lvl="0" marL="0">
              <a:spcBef>
                <a:spcPts val="0"/>
              </a:spcBef>
              <a:spcAft>
                <a:spcPts val="0"/>
              </a:spcAft>
              <a:buNone/>
            </a:pPr>
            <a:r>
              <a:rPr lang="en"/>
              <a:t>After we sorted the stations by the number of people, we looked at which of those stations were closest to tech firms since that is our target audience</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Megan talks </a:t>
            </a:r>
            <a:endParaRPr/>
          </a:p>
          <a:p>
            <a:pPr indent="0" lvl="0" marL="0">
              <a:spcBef>
                <a:spcPts val="0"/>
              </a:spcBef>
              <a:spcAft>
                <a:spcPts val="0"/>
              </a:spcAft>
              <a:buNone/>
            </a:pPr>
            <a:r>
              <a:rPr lang="en"/>
              <a:t>Matching up zones </a:t>
            </a:r>
            <a:endParaRPr/>
          </a:p>
          <a:p>
            <a:pPr indent="0" lvl="0" marL="0">
              <a:spcBef>
                <a:spcPts val="0"/>
              </a:spcBef>
              <a:spcAft>
                <a:spcPts val="0"/>
              </a:spcAft>
              <a:buNone/>
            </a:pPr>
            <a:r>
              <a:rPr lang="en"/>
              <a:t>Highest yield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a:t>To target the greatest amount of people, we decided to put one volunteer in each of five stations in the morning from 6-10 am and 1 person in five different stations in the evening from 4-8 pm</a:t>
            </a:r>
            <a:endParaRPr sz="1400"/>
          </a:p>
          <a:p>
            <a:pPr indent="0" lvl="0" marL="0">
              <a:spcBef>
                <a:spcPts val="0"/>
              </a:spcBef>
              <a:spcAft>
                <a:spcPts val="0"/>
              </a:spcAft>
              <a:buNone/>
            </a:pPr>
            <a:r>
              <a:t/>
            </a:r>
            <a:endParaRPr sz="1400"/>
          </a:p>
          <a:p>
            <a:pPr indent="0" lvl="0" marL="0" rtl="0">
              <a:spcBef>
                <a:spcPts val="0"/>
              </a:spcBef>
              <a:spcAft>
                <a:spcPts val="0"/>
              </a:spcAft>
              <a:buNone/>
            </a:pPr>
            <a:r>
              <a:rPr lang="en" sz="1400"/>
              <a:t>Based on our criteria of distinguishing which stations had the highest volume of people and that were nearest tech firms we chose the following stations for the morning (indicated by green arrows):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Grand central/42nd St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4750 STS Rock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Lexington Ave/53rd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42nd street/bryant park</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5th ave/53rd st. </a:t>
            </a:r>
            <a:endParaRPr sz="1400">
              <a:solidFill>
                <a:schemeClr val="dk1"/>
              </a:solidFill>
              <a:latin typeface="Roboto"/>
              <a:ea typeface="Roboto"/>
              <a:cs typeface="Roboto"/>
              <a:sym typeface="Roboto"/>
            </a:endParaRPr>
          </a:p>
          <a:p>
            <a:pPr indent="0" lvl="0" marL="0" rtl="0">
              <a:spcBef>
                <a:spcPts val="1600"/>
              </a:spcBef>
              <a:spcAft>
                <a:spcPts val="0"/>
              </a:spcAft>
              <a:buNone/>
            </a:pPr>
            <a:r>
              <a:rPr lang="en" sz="1400">
                <a:solidFill>
                  <a:schemeClr val="dk1"/>
                </a:solidFill>
                <a:latin typeface="Roboto"/>
                <a:ea typeface="Roboto"/>
                <a:cs typeface="Roboto"/>
                <a:sym typeface="Roboto"/>
              </a:rPr>
              <a:t>And the following stations for the evening (indicated by red arrows):</a:t>
            </a:r>
            <a:endParaRPr sz="1400">
              <a:solidFill>
                <a:schemeClr val="dk1"/>
              </a:solidFill>
              <a:latin typeface="Roboto"/>
              <a:ea typeface="Roboto"/>
              <a:cs typeface="Roboto"/>
              <a:sym typeface="Roboto"/>
            </a:endParaRPr>
          </a:p>
          <a:p>
            <a:pPr indent="-317500" lvl="0" marL="457200" rtl="0">
              <a:spcBef>
                <a:spcPts val="1600"/>
              </a:spcBef>
              <a:spcAft>
                <a:spcPts val="0"/>
              </a:spcAft>
              <a:buClr>
                <a:schemeClr val="dk1"/>
              </a:buClr>
              <a:buSzPts val="1400"/>
              <a:buFont typeface="Roboto"/>
              <a:buChar char="-"/>
            </a:pPr>
            <a:r>
              <a:rPr lang="en" sz="1400">
                <a:solidFill>
                  <a:schemeClr val="dk1"/>
                </a:solidFill>
                <a:latin typeface="Roboto"/>
                <a:ea typeface="Roboto"/>
                <a:cs typeface="Roboto"/>
                <a:sym typeface="Roboto"/>
              </a:rPr>
              <a:t>Grand Central 42nd St.</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4750 STS rock</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Lexington Ave/53rd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34th St. herald square </a:t>
            </a:r>
            <a:endParaRPr sz="1400">
              <a:solidFill>
                <a:schemeClr val="dk1"/>
              </a:solidFill>
              <a:latin typeface="Roboto"/>
              <a:ea typeface="Roboto"/>
              <a:cs typeface="Roboto"/>
              <a:sym typeface="Roboto"/>
            </a:endParaRPr>
          </a:p>
          <a:p>
            <a:pPr indent="-317500" lvl="0" marL="457200" rtl="0">
              <a:spcBef>
                <a:spcPts val="0"/>
              </a:spcBef>
              <a:spcAft>
                <a:spcPts val="0"/>
              </a:spcAft>
              <a:buClr>
                <a:schemeClr val="dk1"/>
              </a:buClr>
              <a:buSzPts val="1400"/>
              <a:buFont typeface="Roboto"/>
              <a:buChar char="-"/>
            </a:pPr>
            <a:r>
              <a:rPr lang="en" sz="1400">
                <a:solidFill>
                  <a:schemeClr val="dk1"/>
                </a:solidFill>
                <a:latin typeface="Roboto"/>
                <a:ea typeface="Roboto"/>
                <a:cs typeface="Roboto"/>
                <a:sym typeface="Roboto"/>
              </a:rPr>
              <a:t>42nd st. bryant park</a:t>
            </a:r>
            <a:endParaRPr sz="1400">
              <a:solidFill>
                <a:schemeClr val="dk1"/>
              </a:solidFill>
              <a:latin typeface="Roboto"/>
              <a:ea typeface="Roboto"/>
              <a:cs typeface="Roboto"/>
              <a:sym typeface="Roboto"/>
            </a:endParaRPr>
          </a:p>
          <a:p>
            <a:pPr indent="0" lvl="0" marL="0" rtl="0">
              <a:spcBef>
                <a:spcPts val="0"/>
              </a:spcBef>
              <a:spcAft>
                <a:spcPts val="0"/>
              </a:spcAft>
              <a:buNone/>
            </a:pPr>
            <a:r>
              <a:t/>
            </a:r>
            <a:endParaRPr sz="1400">
              <a:solidFill>
                <a:schemeClr val="dk1"/>
              </a:solidFill>
              <a:latin typeface="Roboto"/>
              <a:ea typeface="Roboto"/>
              <a:cs typeface="Roboto"/>
              <a:sym typeface="Roboto"/>
            </a:endParaRPr>
          </a:p>
          <a:p>
            <a:pPr indent="0" lvl="0" marL="0">
              <a:spcBef>
                <a:spcPts val="16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000">
                <a:solidFill>
                  <a:srgbClr val="FF0000"/>
                </a:solidFill>
              </a:rPr>
              <a:t>Nastassia *1 person stationed from 6-10 am at each of the exits, and 1 person stationed from 4-8 pm at each of the entries </a:t>
            </a:r>
            <a:endParaRPr sz="2000">
              <a:solidFill>
                <a:srgbClr val="FF0000"/>
              </a:solidFill>
            </a:endParaRPr>
          </a:p>
          <a:p>
            <a:pPr indent="0" lvl="0" marL="0">
              <a:spcBef>
                <a:spcPts val="0"/>
              </a:spcBef>
              <a:spcAft>
                <a:spcPts val="0"/>
              </a:spcAft>
              <a:buNone/>
            </a:pPr>
            <a:r>
              <a:t/>
            </a:r>
            <a:endParaRPr sz="2000">
              <a:solidFill>
                <a:srgbClr val="FF0000"/>
              </a:solidFill>
            </a:endParaRPr>
          </a:p>
          <a:p>
            <a:pPr indent="0" lvl="0" marL="0" rtl="0">
              <a:spcBef>
                <a:spcPts val="0"/>
              </a:spcBef>
              <a:spcAft>
                <a:spcPts val="0"/>
              </a:spcAft>
              <a:buNone/>
            </a:pPr>
            <a:r>
              <a:rPr lang="en" sz="2800">
                <a:solidFill>
                  <a:schemeClr val="dk1"/>
                </a:solidFill>
                <a:latin typeface="Roboto"/>
                <a:ea typeface="Roboto"/>
                <a:cs typeface="Roboto"/>
                <a:sym typeface="Roboto"/>
              </a:rPr>
              <a:t>Morning:</a:t>
            </a:r>
            <a:endParaRPr sz="2800">
              <a:solidFill>
                <a:schemeClr val="dk1"/>
              </a:solidFill>
              <a:latin typeface="Roboto"/>
              <a:ea typeface="Roboto"/>
              <a:cs typeface="Roboto"/>
              <a:sym typeface="Roboto"/>
            </a:endParaRPr>
          </a:p>
          <a:p>
            <a:pPr indent="-406400" lvl="0" marL="457200" rtl="0">
              <a:spcBef>
                <a:spcPts val="1600"/>
              </a:spcBef>
              <a:spcAft>
                <a:spcPts val="0"/>
              </a:spcAft>
              <a:buClr>
                <a:schemeClr val="dk1"/>
              </a:buClr>
              <a:buSzPts val="2800"/>
              <a:buFont typeface="Roboto"/>
              <a:buChar char="-"/>
            </a:pPr>
            <a:r>
              <a:rPr lang="en" sz="2800">
                <a:solidFill>
                  <a:schemeClr val="dk1"/>
                </a:solidFill>
                <a:latin typeface="Roboto"/>
                <a:ea typeface="Roboto"/>
                <a:cs typeface="Roboto"/>
                <a:sym typeface="Roboto"/>
              </a:rPr>
              <a:t>34th/Herald Square </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Times Square/42nd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Chambers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50th st. </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Fulton st.</a:t>
            </a:r>
            <a:endParaRPr sz="2800">
              <a:solidFill>
                <a:schemeClr val="dk1"/>
              </a:solidFill>
              <a:latin typeface="Roboto"/>
              <a:ea typeface="Roboto"/>
              <a:cs typeface="Roboto"/>
              <a:sym typeface="Roboto"/>
            </a:endParaRPr>
          </a:p>
          <a:p>
            <a:pPr indent="0" lvl="0" marL="0" rtl="0">
              <a:lnSpc>
                <a:spcPct val="115000"/>
              </a:lnSpc>
              <a:spcBef>
                <a:spcPts val="1600"/>
              </a:spcBef>
              <a:spcAft>
                <a:spcPts val="0"/>
              </a:spcAft>
              <a:buNone/>
            </a:pPr>
            <a:r>
              <a:rPr lang="en" sz="2800">
                <a:solidFill>
                  <a:schemeClr val="dk1"/>
                </a:solidFill>
                <a:latin typeface="Roboto"/>
                <a:ea typeface="Roboto"/>
                <a:cs typeface="Roboto"/>
                <a:sym typeface="Roboto"/>
              </a:rPr>
              <a:t>Evening:</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34th/Herald Square </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Times Square/42nd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Chambers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50th st. </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World Trade Center</a:t>
            </a:r>
            <a:endParaRPr sz="2800">
              <a:solidFill>
                <a:schemeClr val="dk1"/>
              </a:solidFill>
              <a:latin typeface="Roboto"/>
              <a:ea typeface="Roboto"/>
              <a:cs typeface="Roboto"/>
              <a:sym typeface="Roboto"/>
            </a:endParaRPr>
          </a:p>
          <a:p>
            <a:pPr indent="0" lvl="0" marL="0" rtl="0">
              <a:lnSpc>
                <a:spcPct val="115000"/>
              </a:lnSpc>
              <a:spcBef>
                <a:spcPts val="0"/>
              </a:spcBef>
              <a:spcAft>
                <a:spcPts val="0"/>
              </a:spcAft>
              <a:buNone/>
            </a:pPr>
            <a:r>
              <a:t/>
            </a:r>
            <a:endParaRPr sz="2800">
              <a:solidFill>
                <a:schemeClr val="dk1"/>
              </a:solidFill>
              <a:latin typeface="Roboto"/>
              <a:ea typeface="Roboto"/>
              <a:cs typeface="Roboto"/>
              <a:sym typeface="Roboto"/>
            </a:endParaRPr>
          </a:p>
          <a:p>
            <a:pPr indent="0" lvl="0" marL="0">
              <a:spcBef>
                <a:spcPts val="160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000">
                <a:solidFill>
                  <a:srgbClr val="FF0000"/>
                </a:solidFill>
              </a:rPr>
              <a:t>Nastassia </a:t>
            </a:r>
            <a:r>
              <a:rPr lang="en" sz="2800">
                <a:solidFill>
                  <a:schemeClr val="dk1"/>
                </a:solidFill>
                <a:latin typeface="Roboto"/>
                <a:ea typeface="Roboto"/>
                <a:cs typeface="Roboto"/>
                <a:sym typeface="Roboto"/>
              </a:rPr>
              <a:t>-</a:t>
            </a:r>
            <a:r>
              <a:rPr lang="en" sz="1800">
                <a:solidFill>
                  <a:schemeClr val="dk1"/>
                </a:solidFill>
                <a:latin typeface="Roboto"/>
                <a:ea typeface="Roboto"/>
                <a:cs typeface="Roboto"/>
                <a:sym typeface="Roboto"/>
              </a:rPr>
              <a:t>Targeted Universities and highest density technological area stops. </a:t>
            </a:r>
            <a:r>
              <a:rPr lang="en" sz="1500">
                <a:solidFill>
                  <a:srgbClr val="3A3B41"/>
                </a:solidFill>
                <a:highlight>
                  <a:srgbClr val="FFFFFF"/>
                </a:highlight>
              </a:rPr>
              <a:t>In total, 10 percent of the largest employers are located within a couple of blocks of One World Trade Center, representing a 0.1 square mile area (area in grey) </a:t>
            </a:r>
            <a:r>
              <a:rPr lang="en" sz="1800">
                <a:solidFill>
                  <a:srgbClr val="FF0000"/>
                </a:solidFill>
              </a:rPr>
              <a:t>*</a:t>
            </a:r>
            <a:r>
              <a:rPr lang="en" sz="2000">
                <a:solidFill>
                  <a:srgbClr val="FF0000"/>
                </a:solidFill>
              </a:rPr>
              <a:t>Stationed from 6-10 am at the stops near tech firms, 8am-12pm at the colleges. 4-8 pm tech firms, 5-9pm colleges. </a:t>
            </a:r>
            <a:endParaRPr sz="2000">
              <a:solidFill>
                <a:srgbClr val="FF0000"/>
              </a:solidFill>
            </a:endParaRPr>
          </a:p>
          <a:p>
            <a:pPr indent="0" lvl="0" marL="0">
              <a:spcBef>
                <a:spcPts val="0"/>
              </a:spcBef>
              <a:spcAft>
                <a:spcPts val="0"/>
              </a:spcAft>
              <a:buNone/>
            </a:pPr>
            <a:r>
              <a:t/>
            </a:r>
            <a:endParaRPr sz="2000">
              <a:solidFill>
                <a:srgbClr val="FF0000"/>
              </a:solidFill>
            </a:endParaRPr>
          </a:p>
          <a:p>
            <a:pPr indent="0" lvl="0" marL="0" rtl="0">
              <a:spcBef>
                <a:spcPts val="0"/>
              </a:spcBef>
              <a:spcAft>
                <a:spcPts val="0"/>
              </a:spcAft>
              <a:buNone/>
            </a:pPr>
            <a:r>
              <a:rPr lang="en" sz="2800">
                <a:solidFill>
                  <a:schemeClr val="dk1"/>
                </a:solidFill>
                <a:latin typeface="Roboto"/>
                <a:ea typeface="Roboto"/>
                <a:cs typeface="Roboto"/>
                <a:sym typeface="Roboto"/>
              </a:rPr>
              <a:t>Morning and evening stops:</a:t>
            </a:r>
            <a:endParaRPr sz="2800">
              <a:solidFill>
                <a:schemeClr val="dk1"/>
              </a:solidFill>
              <a:latin typeface="Roboto"/>
              <a:ea typeface="Roboto"/>
              <a:cs typeface="Roboto"/>
              <a:sym typeface="Roboto"/>
            </a:endParaRPr>
          </a:p>
          <a:p>
            <a:pPr indent="-406400" lvl="0" marL="457200" rtl="0">
              <a:spcBef>
                <a:spcPts val="1600"/>
              </a:spcBef>
              <a:spcAft>
                <a:spcPts val="0"/>
              </a:spcAft>
              <a:buClr>
                <a:schemeClr val="dk1"/>
              </a:buClr>
              <a:buSzPts val="2800"/>
              <a:buFont typeface="Roboto"/>
              <a:buChar char="-"/>
            </a:pPr>
            <a:r>
              <a:rPr lang="en" sz="2800">
                <a:solidFill>
                  <a:schemeClr val="dk1"/>
                </a:solidFill>
                <a:latin typeface="Roboto"/>
                <a:ea typeface="Roboto"/>
                <a:cs typeface="Roboto"/>
                <a:sym typeface="Roboto"/>
              </a:rPr>
              <a:t>Cortlandt St (shown on map)</a:t>
            </a:r>
            <a:endParaRPr sz="2800">
              <a:solidFill>
                <a:schemeClr val="dk1"/>
              </a:solidFill>
              <a:latin typeface="Roboto"/>
              <a:ea typeface="Roboto"/>
              <a:cs typeface="Roboto"/>
              <a:sym typeface="Roboto"/>
            </a:endParaRPr>
          </a:p>
          <a:p>
            <a:pPr indent="-406400" lvl="0" marL="457200" rtl="0">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Park Place (shown on map)</a:t>
            </a:r>
            <a:endParaRPr sz="2800">
              <a:solidFill>
                <a:schemeClr val="dk1"/>
              </a:solidFill>
              <a:latin typeface="Roboto"/>
              <a:ea typeface="Roboto"/>
              <a:cs typeface="Roboto"/>
              <a:sym typeface="Roboto"/>
            </a:endParaRPr>
          </a:p>
          <a:p>
            <a:pPr indent="-406400" lvl="0" marL="457200" rtl="0">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116th/Columbia University</a:t>
            </a:r>
            <a:endParaRPr sz="2800">
              <a:solidFill>
                <a:schemeClr val="dk1"/>
              </a:solidFill>
              <a:latin typeface="Roboto"/>
              <a:ea typeface="Roboto"/>
              <a:cs typeface="Roboto"/>
              <a:sym typeface="Roboto"/>
            </a:endParaRPr>
          </a:p>
          <a:p>
            <a:pPr indent="-406400" lvl="0" marL="457200" rtl="0">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Hoboken PATH </a:t>
            </a:r>
            <a:endParaRPr sz="2800">
              <a:solidFill>
                <a:schemeClr val="dk1"/>
              </a:solidFill>
              <a:latin typeface="Roboto"/>
              <a:ea typeface="Roboto"/>
              <a:cs typeface="Roboto"/>
              <a:sym typeface="Roboto"/>
            </a:endParaRPr>
          </a:p>
          <a:p>
            <a:pPr indent="-406400" lvl="0" marL="457200" rtl="0">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8th st (Closest to NYU)</a:t>
            </a:r>
            <a:endParaRPr sz="2000"/>
          </a:p>
          <a:p>
            <a:pPr indent="0" lvl="0" marL="0">
              <a:spcBef>
                <a:spcPts val="16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Megan-8-12 am mornings, 5-9 pm evenings</a:t>
            </a:r>
            <a:endParaRPr sz="2800">
              <a:solidFill>
                <a:schemeClr val="dk1"/>
              </a:solidFill>
              <a:latin typeface="Roboto"/>
              <a:ea typeface="Roboto"/>
              <a:cs typeface="Roboto"/>
              <a:sym typeface="Roboto"/>
            </a:endParaRPr>
          </a:p>
          <a:p>
            <a:pPr indent="0" lvl="0" marL="0" rtl="0">
              <a:lnSpc>
                <a:spcPct val="115000"/>
              </a:lnSpc>
              <a:spcBef>
                <a:spcPts val="0"/>
              </a:spcBef>
              <a:spcAft>
                <a:spcPts val="0"/>
              </a:spcAft>
              <a:buNone/>
            </a:pPr>
            <a:r>
              <a:rPr lang="en" sz="2800">
                <a:solidFill>
                  <a:schemeClr val="dk1"/>
                </a:solidFill>
                <a:latin typeface="Roboto"/>
                <a:ea typeface="Roboto"/>
                <a:cs typeface="Roboto"/>
                <a:sym typeface="Roboto"/>
              </a:rPr>
              <a:t>Morning:</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Grand central</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Flushing main</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Bedford Ave</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59th st. columbus</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86th st. </a:t>
            </a:r>
            <a:endParaRPr sz="2800">
              <a:solidFill>
                <a:schemeClr val="dk1"/>
              </a:solidFill>
              <a:latin typeface="Roboto"/>
              <a:ea typeface="Roboto"/>
              <a:cs typeface="Roboto"/>
              <a:sym typeface="Roboto"/>
            </a:endParaRPr>
          </a:p>
          <a:p>
            <a:pPr indent="0" lvl="0" marL="0">
              <a:spcBef>
                <a:spcPts val="0"/>
              </a:spcBef>
              <a:spcAft>
                <a:spcPts val="0"/>
              </a:spcAft>
              <a:buNone/>
            </a:pPr>
            <a:r>
              <a:t/>
            </a:r>
            <a:endParaRPr/>
          </a:p>
          <a:p>
            <a:pPr indent="0" lvl="0" marL="0">
              <a:spcBef>
                <a:spcPts val="0"/>
              </a:spcBef>
              <a:spcAft>
                <a:spcPts val="0"/>
              </a:spcAft>
              <a:buNone/>
            </a:pPr>
            <a:r>
              <a:rPr lang="en" sz="2800">
                <a:solidFill>
                  <a:schemeClr val="dk1"/>
                </a:solidFill>
                <a:latin typeface="Roboto"/>
                <a:ea typeface="Roboto"/>
                <a:cs typeface="Roboto"/>
                <a:sym typeface="Roboto"/>
              </a:rPr>
              <a:t>Evening:</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Bedford Ave</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34th st. Herald sq.</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Grand central 42nd st.</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Flushing main</a:t>
            </a:r>
            <a:endParaRPr sz="2800">
              <a:solidFill>
                <a:schemeClr val="dk1"/>
              </a:solidFill>
              <a:latin typeface="Roboto"/>
              <a:ea typeface="Roboto"/>
              <a:cs typeface="Roboto"/>
              <a:sym typeface="Roboto"/>
            </a:endParaRPr>
          </a:p>
          <a:p>
            <a:pPr indent="-406400" lvl="0" marL="457200" rtl="0">
              <a:lnSpc>
                <a:spcPct val="115000"/>
              </a:lnSpc>
              <a:spcBef>
                <a:spcPts val="0"/>
              </a:spcBef>
              <a:spcAft>
                <a:spcPts val="0"/>
              </a:spcAft>
              <a:buClr>
                <a:schemeClr val="dk1"/>
              </a:buClr>
              <a:buSzPts val="2800"/>
              <a:buFont typeface="Roboto"/>
              <a:buChar char="-"/>
            </a:pPr>
            <a:r>
              <a:rPr lang="en" sz="2800">
                <a:solidFill>
                  <a:schemeClr val="dk1"/>
                </a:solidFill>
                <a:latin typeface="Roboto"/>
                <a:ea typeface="Roboto"/>
                <a:cs typeface="Roboto"/>
                <a:sym typeface="Roboto"/>
              </a:rPr>
              <a:t>Jackson HT Roosevelt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Brian-(8-12 for mornings)-(5-9 for evenings)</a:t>
            </a:r>
            <a:endParaRPr/>
          </a:p>
          <a:p>
            <a:pPr indent="0" lvl="0" marL="0">
              <a:spcBef>
                <a:spcPts val="0"/>
              </a:spcBef>
              <a:spcAft>
                <a:spcPts val="0"/>
              </a:spcAft>
              <a:buNone/>
            </a:pPr>
            <a:r>
              <a:t/>
            </a:r>
            <a:endParaRPr/>
          </a:p>
          <a:p>
            <a:pPr indent="0" lvl="0" marL="0" rtl="0">
              <a:lnSpc>
                <a:spcPct val="115000"/>
              </a:lnSpc>
              <a:spcBef>
                <a:spcPts val="0"/>
              </a:spcBef>
              <a:spcAft>
                <a:spcPts val="0"/>
              </a:spcAft>
              <a:buNone/>
            </a:pPr>
            <a:r>
              <a:rPr lang="en" sz="2800">
                <a:latin typeface="Roboto"/>
                <a:ea typeface="Roboto"/>
                <a:cs typeface="Roboto"/>
                <a:sym typeface="Roboto"/>
              </a:rPr>
              <a:t>Morning:</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Grand central/42nd</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Flushing main</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Bedford Ave</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59 st. columbus</a:t>
            </a:r>
            <a:endParaRPr sz="2800">
              <a:latin typeface="Roboto"/>
              <a:ea typeface="Roboto"/>
              <a:cs typeface="Roboto"/>
              <a:sym typeface="Roboto"/>
            </a:endParaRPr>
          </a:p>
          <a:p>
            <a:pPr indent="-406400" lvl="0" marL="457200" rtl="0">
              <a:lnSpc>
                <a:spcPct val="115000"/>
              </a:lnSpc>
              <a:spcBef>
                <a:spcPts val="0"/>
              </a:spcBef>
              <a:spcAft>
                <a:spcPts val="0"/>
              </a:spcAft>
              <a:buClr>
                <a:srgbClr val="000000"/>
              </a:buClr>
              <a:buSzPts val="2800"/>
              <a:buFont typeface="Roboto"/>
              <a:buChar char="-"/>
            </a:pPr>
            <a:r>
              <a:rPr lang="en" sz="2800">
                <a:latin typeface="Roboto"/>
                <a:ea typeface="Roboto"/>
                <a:cs typeface="Roboto"/>
                <a:sym typeface="Roboto"/>
              </a:rPr>
              <a:t>86th </a:t>
            </a:r>
            <a:endParaRPr sz="2800">
              <a:latin typeface="Roboto"/>
              <a:ea typeface="Roboto"/>
              <a:cs typeface="Roboto"/>
              <a:sym typeface="Roboto"/>
            </a:endParaRPr>
          </a:p>
          <a:p>
            <a:pPr indent="0" lvl="0" marL="0" rtl="0">
              <a:lnSpc>
                <a:spcPct val="115000"/>
              </a:lnSpc>
              <a:spcBef>
                <a:spcPts val="0"/>
              </a:spcBef>
              <a:spcAft>
                <a:spcPts val="0"/>
              </a:spcAft>
              <a:buNone/>
            </a:pPr>
            <a:r>
              <a:rPr lang="en" sz="2800">
                <a:latin typeface="Roboto"/>
                <a:ea typeface="Roboto"/>
                <a:cs typeface="Roboto"/>
                <a:sym typeface="Roboto"/>
              </a:rPr>
              <a:t>Evening:</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Grand Central 42nd st</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Bedford ave</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34th st. Herald sq</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Flushing main</a:t>
            </a:r>
            <a:endParaRPr sz="2800">
              <a:latin typeface="Roboto"/>
              <a:ea typeface="Roboto"/>
              <a:cs typeface="Roboto"/>
              <a:sym typeface="Roboto"/>
            </a:endParaRPr>
          </a:p>
          <a:p>
            <a:pPr indent="-406400" lvl="0" marL="457200" rtl="0">
              <a:lnSpc>
                <a:spcPct val="115000"/>
              </a:lnSpc>
              <a:spcBef>
                <a:spcPts val="0"/>
              </a:spcBef>
              <a:spcAft>
                <a:spcPts val="0"/>
              </a:spcAft>
              <a:buSzPts val="2800"/>
              <a:buFont typeface="Roboto"/>
              <a:buChar char="-"/>
            </a:pPr>
            <a:r>
              <a:rPr lang="en" sz="2800">
                <a:latin typeface="Roboto"/>
                <a:ea typeface="Roboto"/>
                <a:cs typeface="Roboto"/>
                <a:sym typeface="Roboto"/>
              </a:rPr>
              <a:t>Times sq. 42nd</a:t>
            </a:r>
            <a:endParaRPr sz="2800">
              <a:latin typeface="Roboto"/>
              <a:ea typeface="Roboto"/>
              <a:cs typeface="Roboto"/>
              <a:sym typeface="Roboto"/>
            </a:endParaRPr>
          </a:p>
          <a:p>
            <a:pPr indent="0" lvl="0" marL="0" rtl="0">
              <a:lnSpc>
                <a:spcPct val="115000"/>
              </a:lnSpc>
              <a:spcBef>
                <a:spcPts val="0"/>
              </a:spcBef>
              <a:spcAft>
                <a:spcPts val="0"/>
              </a:spcAft>
              <a:buNone/>
            </a:pPr>
            <a:r>
              <a:t/>
            </a:r>
            <a:endParaRPr sz="2800">
              <a:latin typeface="Roboto"/>
              <a:ea typeface="Roboto"/>
              <a:cs typeface="Roboto"/>
              <a:sym typeface="Roboto"/>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6" name="Shape 1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800">
                <a:solidFill>
                  <a:schemeClr val="dk1"/>
                </a:solidFill>
                <a:latin typeface="Roboto"/>
                <a:ea typeface="Roboto"/>
                <a:cs typeface="Roboto"/>
                <a:sym typeface="Roboto"/>
              </a:rPr>
              <a:t>Brian</a:t>
            </a:r>
            <a:endParaRPr sz="1800">
              <a:solidFill>
                <a:schemeClr val="dk1"/>
              </a:solidFill>
              <a:latin typeface="Roboto"/>
              <a:ea typeface="Roboto"/>
              <a:cs typeface="Roboto"/>
              <a:sym typeface="Roboto"/>
            </a:endParaRPr>
          </a:p>
          <a:p>
            <a:pPr indent="0" lvl="0" marL="0" rtl="0">
              <a:lnSpc>
                <a:spcPct val="115000"/>
              </a:lnSpc>
              <a:spcBef>
                <a:spcPts val="1600"/>
              </a:spcBef>
              <a:spcAft>
                <a:spcPts val="0"/>
              </a:spcAft>
              <a:buNone/>
            </a:pPr>
            <a:r>
              <a:rPr lang="en" sz="1800">
                <a:solidFill>
                  <a:schemeClr val="dk1"/>
                </a:solidFill>
                <a:latin typeface="Roboto"/>
                <a:ea typeface="Roboto"/>
                <a:cs typeface="Roboto"/>
                <a:sym typeface="Roboto"/>
              </a:rPr>
              <a:t>-We considered future innovators in our targeting campaign</a:t>
            </a:r>
            <a:endParaRPr sz="1800">
              <a:solidFill>
                <a:schemeClr val="dk1"/>
              </a:solidFill>
              <a:latin typeface="Roboto"/>
              <a:ea typeface="Roboto"/>
              <a:cs typeface="Roboto"/>
              <a:sym typeface="Roboto"/>
            </a:endParaRPr>
          </a:p>
          <a:p>
            <a:pPr indent="0" lvl="0" marL="0" rtl="0">
              <a:lnSpc>
                <a:spcPct val="115000"/>
              </a:lnSpc>
              <a:spcBef>
                <a:spcPts val="1600"/>
              </a:spcBef>
              <a:spcAft>
                <a:spcPts val="0"/>
              </a:spcAft>
              <a:buNone/>
            </a:pPr>
            <a:r>
              <a:rPr lang="en" sz="1800">
                <a:solidFill>
                  <a:schemeClr val="dk1"/>
                </a:solidFill>
                <a:latin typeface="Roboto"/>
                <a:ea typeface="Roboto"/>
                <a:cs typeface="Roboto"/>
                <a:sym typeface="Roboto"/>
              </a:rPr>
              <a:t>-We not only considered times recorded at the beginning of an hour, but times in between as well</a:t>
            </a:r>
            <a:endParaRPr sz="1800">
              <a:solidFill>
                <a:schemeClr val="dk1"/>
              </a:solidFill>
              <a:latin typeface="Roboto"/>
              <a:ea typeface="Roboto"/>
              <a:cs typeface="Roboto"/>
              <a:sym typeface="Roboto"/>
            </a:endParaRPr>
          </a:p>
          <a:p>
            <a:pPr indent="0" lvl="0" marL="0" rtl="0">
              <a:lnSpc>
                <a:spcPct val="115000"/>
              </a:lnSpc>
              <a:spcBef>
                <a:spcPts val="1600"/>
              </a:spcBef>
              <a:spcAft>
                <a:spcPts val="0"/>
              </a:spcAft>
              <a:buNone/>
            </a:pPr>
            <a:r>
              <a:rPr lang="en" sz="1800">
                <a:solidFill>
                  <a:schemeClr val="dk1"/>
                </a:solidFill>
                <a:latin typeface="Roboto"/>
                <a:ea typeface="Roboto"/>
                <a:cs typeface="Roboto"/>
                <a:sym typeface="Roboto"/>
              </a:rPr>
              <a:t>-We targeted the largest possible interested audience by choosing popular stops near technological firms</a:t>
            </a:r>
            <a:endParaRPr sz="1800">
              <a:solidFill>
                <a:schemeClr val="dk1"/>
              </a:solidFill>
              <a:latin typeface="Roboto"/>
              <a:ea typeface="Roboto"/>
              <a:cs typeface="Roboto"/>
              <a:sym typeface="Roboto"/>
            </a:endParaRPr>
          </a:p>
          <a:p>
            <a:pPr indent="0" lvl="0" marL="0" rtl="0">
              <a:lnSpc>
                <a:spcPct val="115000"/>
              </a:lnSpc>
              <a:spcBef>
                <a:spcPts val="1600"/>
              </a:spcBef>
              <a:spcAft>
                <a:spcPts val="1600"/>
              </a:spcAft>
              <a:buNone/>
            </a:pPr>
            <a:r>
              <a:rPr lang="en" sz="1800">
                <a:solidFill>
                  <a:schemeClr val="dk1"/>
                </a:solidFill>
                <a:latin typeface="Roboto"/>
                <a:ea typeface="Roboto"/>
                <a:cs typeface="Roboto"/>
                <a:sym typeface="Roboto"/>
              </a:rPr>
              <a:t>-We targeted an ideal number of stops by stationing people at stops for no more than two days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a:off x="1524800" y="672606"/>
            <a:ext cx="1081625" cy="1124950"/>
          </a:xfrm>
          <a:custGeom>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Shape 11"/>
          <p:cNvSpPr/>
          <p:nvPr/>
        </p:nvSpPr>
        <p:spPr>
          <a:xfrm rot="10800000">
            <a:off x="6537563" y="3342925"/>
            <a:ext cx="1081625" cy="1124950"/>
          </a:xfrm>
          <a:custGeom>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Shape 1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Shape 13"/>
          <p:cNvSpPr txBox="1"/>
          <p:nvPr>
            <p:ph type="ctrTitle"/>
          </p:nvPr>
        </p:nvSpPr>
        <p:spPr>
          <a:xfrm>
            <a:off x="1680302" y="1188925"/>
            <a:ext cx="5783400" cy="1457400"/>
          </a:xfrm>
          <a:prstGeom prst="rect">
            <a:avLst/>
          </a:prstGeom>
        </p:spPr>
        <p:txBody>
          <a:bodyPr anchorCtr="0" anchor="b" bIns="91425" lIns="91425" spcFirstLastPara="1" rIns="91425" wrap="square" tIns="91425"/>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Shape 14"/>
          <p:cNvSpPr txBox="1"/>
          <p:nvPr>
            <p:ph idx="1" type="subTitle"/>
          </p:nvPr>
        </p:nvSpPr>
        <p:spPr>
          <a:xfrm>
            <a:off x="1680302" y="3049450"/>
            <a:ext cx="5783400" cy="9090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2" name="Shape 52"/>
        <p:cNvGrpSpPr/>
        <p:nvPr/>
      </p:nvGrpSpPr>
      <p:grpSpPr>
        <a:xfrm>
          <a:off x="0" y="0"/>
          <a:ext cx="0" cy="0"/>
          <a:chOff x="0" y="0"/>
          <a:chExt cx="0" cy="0"/>
        </a:xfrm>
      </p:grpSpPr>
      <p:sp>
        <p:nvSpPr>
          <p:cNvPr id="53" name="Shape 53"/>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txBox="1"/>
          <p:nvPr>
            <p:ph type="title"/>
          </p:nvPr>
        </p:nvSpPr>
        <p:spPr>
          <a:xfrm>
            <a:off x="387900" y="1152450"/>
            <a:ext cx="8368200" cy="1538400"/>
          </a:xfrm>
          <a:prstGeom prst="rect">
            <a:avLst/>
          </a:prstGeom>
        </p:spPr>
        <p:txBody>
          <a:bodyPr anchorCtr="0" anchor="ctr" bIns="91425" lIns="91425" spcFirstLastPara="1" rIns="91425" wrap="square" tIns="91425"/>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p:txBody>
      </p:sp>
      <p:sp>
        <p:nvSpPr>
          <p:cNvPr id="55" name="Shape 55"/>
          <p:cNvSpPr txBox="1"/>
          <p:nvPr>
            <p:ph idx="1" type="body"/>
          </p:nvPr>
        </p:nvSpPr>
        <p:spPr>
          <a:xfrm>
            <a:off x="387900" y="2919450"/>
            <a:ext cx="83682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Shape 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7" name="Shape 57"/>
        <p:cNvGrpSpPr/>
        <p:nvPr/>
      </p:nvGrpSpPr>
      <p:grpSpPr>
        <a:xfrm>
          <a:off x="0" y="0"/>
          <a:ext cx="0" cy="0"/>
          <a:chOff x="0" y="0"/>
          <a:chExt cx="0" cy="0"/>
        </a:xfrm>
      </p:grpSpPr>
      <p:sp>
        <p:nvSpPr>
          <p:cNvPr id="58" name="Shape 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 name="Shape 16"/>
        <p:cNvGrpSpPr/>
        <p:nvPr/>
      </p:nvGrpSpPr>
      <p:grpSpPr>
        <a:xfrm>
          <a:off x="0" y="0"/>
          <a:ext cx="0" cy="0"/>
          <a:chOff x="0" y="0"/>
          <a:chExt cx="0" cy="0"/>
        </a:xfrm>
      </p:grpSpPr>
      <p:cxnSp>
        <p:nvCxnSpPr>
          <p:cNvPr id="17" name="Shape 17"/>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Shape 18"/>
          <p:cNvSpPr txBox="1"/>
          <p:nvPr>
            <p:ph type="title"/>
          </p:nvPr>
        </p:nvSpPr>
        <p:spPr>
          <a:xfrm>
            <a:off x="480750" y="1764950"/>
            <a:ext cx="8222100" cy="9075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cxnSp>
        <p:nvCxnSpPr>
          <p:cNvPr id="21" name="Shape 21"/>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Shape 22"/>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Shape 23"/>
          <p:cNvSpPr txBox="1"/>
          <p:nvPr>
            <p:ph idx="1" type="body"/>
          </p:nvPr>
        </p:nvSpPr>
        <p:spPr>
          <a:xfrm>
            <a:off x="387900" y="1489824"/>
            <a:ext cx="8368200" cy="30789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cxnSp>
        <p:nvCxnSpPr>
          <p:cNvPr id="26" name="Shape 26"/>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Shape 27"/>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Shape 28"/>
          <p:cNvSpPr txBox="1"/>
          <p:nvPr>
            <p:ph idx="1" type="body"/>
          </p:nvPr>
        </p:nvSpPr>
        <p:spPr>
          <a:xfrm>
            <a:off x="3879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Shape 29"/>
          <p:cNvSpPr txBox="1"/>
          <p:nvPr>
            <p:ph idx="2" type="body"/>
          </p:nvPr>
        </p:nvSpPr>
        <p:spPr>
          <a:xfrm>
            <a:off x="4756200" y="1489825"/>
            <a:ext cx="3999900" cy="3078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Shape 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Shape 32"/>
          <p:cNvSpPr txBox="1"/>
          <p:nvPr>
            <p:ph type="title"/>
          </p:nvPr>
        </p:nvSpPr>
        <p:spPr>
          <a:xfrm>
            <a:off x="387900" y="458025"/>
            <a:ext cx="8368200" cy="686100"/>
          </a:xfrm>
          <a:prstGeom prst="rect">
            <a:avLst/>
          </a:prstGeom>
        </p:spPr>
        <p:txBody>
          <a:bodyPr anchorCtr="0" anchor="b"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Shape 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4" name="Shape 34"/>
        <p:cNvGrpSpPr/>
        <p:nvPr/>
      </p:nvGrpSpPr>
      <p:grpSpPr>
        <a:xfrm>
          <a:off x="0" y="0"/>
          <a:ext cx="0" cy="0"/>
          <a:chOff x="0" y="0"/>
          <a:chExt cx="0" cy="0"/>
        </a:xfrm>
      </p:grpSpPr>
      <p:cxnSp>
        <p:nvCxnSpPr>
          <p:cNvPr id="35" name="Shape 35"/>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Shape 36"/>
          <p:cNvSpPr txBox="1"/>
          <p:nvPr>
            <p:ph type="title"/>
          </p:nvPr>
        </p:nvSpPr>
        <p:spPr>
          <a:xfrm>
            <a:off x="3879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Shape 37"/>
          <p:cNvSpPr txBox="1"/>
          <p:nvPr>
            <p:ph idx="1" type="body"/>
          </p:nvPr>
        </p:nvSpPr>
        <p:spPr>
          <a:xfrm>
            <a:off x="387900" y="1594025"/>
            <a:ext cx="2808000" cy="26811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9" name="Shape 39"/>
        <p:cNvGrpSpPr/>
        <p:nvPr/>
      </p:nvGrpSpPr>
      <p:grpSpPr>
        <a:xfrm>
          <a:off x="0" y="0"/>
          <a:ext cx="0" cy="0"/>
          <a:chOff x="0" y="0"/>
          <a:chExt cx="0" cy="0"/>
        </a:xfrm>
      </p:grpSpPr>
      <p:sp>
        <p:nvSpPr>
          <p:cNvPr id="40" name="Shape 40"/>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Shape 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2" name="Shape 42"/>
        <p:cNvGrpSpPr/>
        <p:nvPr/>
      </p:nvGrpSpPr>
      <p:grpSpPr>
        <a:xfrm>
          <a:off x="0" y="0"/>
          <a:ext cx="0" cy="0"/>
          <a:chOff x="0" y="0"/>
          <a:chExt cx="0" cy="0"/>
        </a:xfrm>
      </p:grpSpPr>
      <p:sp>
        <p:nvSpPr>
          <p:cNvPr id="43" name="Shape 43"/>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4" name="Shape 44"/>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Shape 45"/>
          <p:cNvSpPr txBox="1"/>
          <p:nvPr>
            <p:ph type="title"/>
          </p:nvPr>
        </p:nvSpPr>
        <p:spPr>
          <a:xfrm>
            <a:off x="265500" y="1209075"/>
            <a:ext cx="4045200" cy="1506300"/>
          </a:xfrm>
          <a:prstGeom prst="rect">
            <a:avLst/>
          </a:prstGeom>
        </p:spPr>
        <p:txBody>
          <a:bodyPr anchorCtr="0" anchor="b" bIns="91425" lIns="91425" spcFirstLastPara="1" rIns="91425" wrap="square" tIns="91425"/>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Shape 46"/>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Shape 47"/>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Shape 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9" name="Shape 49"/>
        <p:cNvGrpSpPr/>
        <p:nvPr/>
      </p:nvGrpSpPr>
      <p:grpSpPr>
        <a:xfrm>
          <a:off x="0" y="0"/>
          <a:ext cx="0" cy="0"/>
          <a:chOff x="0" y="0"/>
          <a:chExt cx="0" cy="0"/>
        </a:xfrm>
      </p:grpSpPr>
      <p:sp>
        <p:nvSpPr>
          <p:cNvPr id="50" name="Shape 50"/>
          <p:cNvSpPr txBox="1"/>
          <p:nvPr>
            <p:ph idx="1" type="body"/>
          </p:nvPr>
        </p:nvSpPr>
        <p:spPr>
          <a:xfrm>
            <a:off x="319500" y="42337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Shape 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rina">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Shape 7"/>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Shape 63"/>
          <p:cNvSpPr txBox="1"/>
          <p:nvPr>
            <p:ph type="ctrTitle"/>
          </p:nvPr>
        </p:nvSpPr>
        <p:spPr>
          <a:xfrm>
            <a:off x="1680300" y="1188925"/>
            <a:ext cx="6111300" cy="1457400"/>
          </a:xfrm>
          <a:prstGeom prst="rect">
            <a:avLst/>
          </a:prstGeom>
        </p:spPr>
        <p:txBody>
          <a:bodyPr anchorCtr="0" anchor="b" bIns="91425" lIns="91425" spcFirstLastPara="1" rIns="91425" wrap="square" tIns="91425">
            <a:noAutofit/>
          </a:bodyPr>
          <a:lstStyle/>
          <a:p>
            <a:pPr indent="0" lvl="0" marL="0" algn="l">
              <a:spcBef>
                <a:spcPts val="0"/>
              </a:spcBef>
              <a:spcAft>
                <a:spcPts val="0"/>
              </a:spcAft>
              <a:buNone/>
            </a:pPr>
            <a:r>
              <a:rPr lang="en"/>
              <a:t>MTA Project Summary</a:t>
            </a:r>
            <a:endParaRPr/>
          </a:p>
        </p:txBody>
      </p:sp>
      <p:sp>
        <p:nvSpPr>
          <p:cNvPr id="64" name="Shape 64"/>
          <p:cNvSpPr txBox="1"/>
          <p:nvPr>
            <p:ph idx="1" type="subTitle"/>
          </p:nvPr>
        </p:nvSpPr>
        <p:spPr>
          <a:xfrm>
            <a:off x="1448700" y="3049450"/>
            <a:ext cx="6246600" cy="909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800"/>
              <a:t>Megan, Nastassia, Kate, and Brian</a:t>
            </a:r>
            <a:endParaRPr sz="2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Shape 6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Overall Strategy</a:t>
            </a:r>
            <a:endParaRPr sz="3600"/>
          </a:p>
        </p:txBody>
      </p:sp>
      <p:sp>
        <p:nvSpPr>
          <p:cNvPr id="70" name="Shape 70"/>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800"/>
              <a:t>- </a:t>
            </a:r>
            <a:r>
              <a:rPr lang="en" sz="2800"/>
              <a:t>Morning: EXITS</a:t>
            </a:r>
            <a:endParaRPr sz="2800"/>
          </a:p>
          <a:p>
            <a:pPr indent="0" lvl="0" marL="0">
              <a:spcBef>
                <a:spcPts val="1600"/>
              </a:spcBef>
              <a:spcAft>
                <a:spcPts val="0"/>
              </a:spcAft>
              <a:buNone/>
            </a:pPr>
            <a:r>
              <a:rPr lang="en" sz="2800"/>
              <a:t>- Evening: ENTRIES</a:t>
            </a:r>
            <a:endParaRPr sz="2800"/>
          </a:p>
          <a:p>
            <a:pPr indent="0" lvl="0" marL="0">
              <a:spcBef>
                <a:spcPts val="1600"/>
              </a:spcBef>
              <a:spcAft>
                <a:spcPts val="0"/>
              </a:spcAft>
              <a:buNone/>
            </a:pPr>
            <a:r>
              <a:rPr lang="en" sz="2800"/>
              <a:t>- Stops with most people AND near tech firms</a:t>
            </a:r>
            <a:endParaRPr sz="2800"/>
          </a:p>
          <a:p>
            <a:pPr indent="0" lvl="0" marL="0">
              <a:spcBef>
                <a:spcPts val="1600"/>
              </a:spcBef>
              <a:spcAft>
                <a:spcPts val="0"/>
              </a:spcAft>
              <a:buNone/>
            </a:pPr>
            <a:r>
              <a:t/>
            </a:r>
            <a:endParaRPr sz="2800"/>
          </a:p>
          <a:p>
            <a:pPr indent="0" lvl="0" marL="0">
              <a:spcBef>
                <a:spcPts val="1600"/>
              </a:spcBef>
              <a:spcAft>
                <a:spcPts val="0"/>
              </a:spcAft>
              <a:buNone/>
            </a:pPr>
            <a:r>
              <a:t/>
            </a:r>
            <a:endParaRPr sz="2800"/>
          </a:p>
          <a:p>
            <a:pPr indent="0" lvl="0" marL="0">
              <a:spcBef>
                <a:spcPts val="1600"/>
              </a:spcBef>
              <a:spcAft>
                <a:spcPts val="1600"/>
              </a:spcAft>
              <a:buNone/>
            </a:pPr>
            <a:r>
              <a:t/>
            </a:r>
            <a:endParaRPr sz="2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Shape 75"/>
          <p:cNvSpPr txBox="1"/>
          <p:nvPr>
            <p:ph type="title"/>
          </p:nvPr>
        </p:nvSpPr>
        <p:spPr>
          <a:xfrm>
            <a:off x="521350" y="458025"/>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Tech Zone (96/100 Top companies) </a:t>
            </a:r>
            <a:endParaRPr sz="3600"/>
          </a:p>
        </p:txBody>
      </p:sp>
      <p:pic>
        <p:nvPicPr>
          <p:cNvPr id="76" name="Shape 76"/>
          <p:cNvPicPr preferRelativeResize="0"/>
          <p:nvPr/>
        </p:nvPicPr>
        <p:blipFill>
          <a:blip r:embed="rId3">
            <a:alphaModFix/>
          </a:blip>
          <a:stretch>
            <a:fillRect/>
          </a:stretch>
        </p:blipFill>
        <p:spPr>
          <a:xfrm>
            <a:off x="990600" y="1296525"/>
            <a:ext cx="2310020" cy="3694575"/>
          </a:xfrm>
          <a:prstGeom prst="rect">
            <a:avLst/>
          </a:prstGeom>
          <a:noFill/>
          <a:ln>
            <a:noFill/>
          </a:ln>
        </p:spPr>
      </p:pic>
      <p:pic>
        <p:nvPicPr>
          <p:cNvPr id="77" name="Shape 77"/>
          <p:cNvPicPr preferRelativeResize="0"/>
          <p:nvPr/>
        </p:nvPicPr>
        <p:blipFill>
          <a:blip r:embed="rId4">
            <a:alphaModFix/>
          </a:blip>
          <a:stretch>
            <a:fillRect/>
          </a:stretch>
        </p:blipFill>
        <p:spPr>
          <a:xfrm rot="2251575">
            <a:off x="4650389" y="1555616"/>
            <a:ext cx="2620644" cy="311169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grpSp>
        <p:nvGrpSpPr>
          <p:cNvPr id="82" name="Shape 82"/>
          <p:cNvGrpSpPr/>
          <p:nvPr/>
        </p:nvGrpSpPr>
        <p:grpSpPr>
          <a:xfrm>
            <a:off x="4814150" y="108950"/>
            <a:ext cx="4239850" cy="4925596"/>
            <a:chOff x="4814150" y="108950"/>
            <a:chExt cx="4239850" cy="4925596"/>
          </a:xfrm>
        </p:grpSpPr>
        <p:cxnSp>
          <p:nvCxnSpPr>
            <p:cNvPr id="83" name="Shape 83"/>
            <p:cNvCxnSpPr/>
            <p:nvPr/>
          </p:nvCxnSpPr>
          <p:spPr>
            <a:xfrm flipH="1">
              <a:off x="7882775" y="2622000"/>
              <a:ext cx="965100" cy="234600"/>
            </a:xfrm>
            <a:prstGeom prst="straightConnector1">
              <a:avLst/>
            </a:prstGeom>
            <a:noFill/>
            <a:ln cap="flat" cmpd="sng" w="28575">
              <a:solidFill>
                <a:srgbClr val="FF0000"/>
              </a:solidFill>
              <a:prstDash val="solid"/>
              <a:round/>
              <a:headEnd len="med" w="med" type="none"/>
              <a:tailEnd len="med" w="med" type="triangle"/>
            </a:ln>
          </p:spPr>
        </p:cxnSp>
        <p:pic>
          <p:nvPicPr>
            <p:cNvPr id="84" name="Shape 84"/>
            <p:cNvPicPr preferRelativeResize="0"/>
            <p:nvPr/>
          </p:nvPicPr>
          <p:blipFill rotWithShape="1">
            <a:blip r:embed="rId3">
              <a:alphaModFix/>
            </a:blip>
            <a:srcRect b="39044" l="7550" r="68043" t="37509"/>
            <a:stretch/>
          </p:blipFill>
          <p:spPr>
            <a:xfrm>
              <a:off x="4814150" y="108950"/>
              <a:ext cx="4239850" cy="4925596"/>
            </a:xfrm>
            <a:prstGeom prst="rect">
              <a:avLst/>
            </a:prstGeom>
            <a:noFill/>
            <a:ln cap="flat" cmpd="sng" w="9525">
              <a:solidFill>
                <a:srgbClr val="000000"/>
              </a:solidFill>
              <a:prstDash val="solid"/>
              <a:round/>
              <a:headEnd len="sm" w="sm" type="none"/>
              <a:tailEnd len="sm" w="sm" type="none"/>
            </a:ln>
          </p:spPr>
        </p:pic>
        <p:cxnSp>
          <p:nvCxnSpPr>
            <p:cNvPr id="85" name="Shape 85"/>
            <p:cNvCxnSpPr/>
            <p:nvPr/>
          </p:nvCxnSpPr>
          <p:spPr>
            <a:xfrm>
              <a:off x="6432475" y="2322600"/>
              <a:ext cx="549900" cy="299400"/>
            </a:xfrm>
            <a:prstGeom prst="straightConnector1">
              <a:avLst/>
            </a:prstGeom>
            <a:noFill/>
            <a:ln cap="flat" cmpd="sng" w="28575">
              <a:solidFill>
                <a:srgbClr val="00FF00"/>
              </a:solidFill>
              <a:prstDash val="solid"/>
              <a:round/>
              <a:headEnd len="med" w="med" type="none"/>
              <a:tailEnd len="med" w="med" type="triangle"/>
            </a:ln>
          </p:spPr>
        </p:cxnSp>
        <p:cxnSp>
          <p:nvCxnSpPr>
            <p:cNvPr id="86" name="Shape 86"/>
            <p:cNvCxnSpPr/>
            <p:nvPr/>
          </p:nvCxnSpPr>
          <p:spPr>
            <a:xfrm>
              <a:off x="6885775" y="1958450"/>
              <a:ext cx="96600" cy="625200"/>
            </a:xfrm>
            <a:prstGeom prst="straightConnector1">
              <a:avLst/>
            </a:prstGeom>
            <a:noFill/>
            <a:ln cap="flat" cmpd="sng" w="28575">
              <a:solidFill>
                <a:srgbClr val="FF0000"/>
              </a:solidFill>
              <a:prstDash val="solid"/>
              <a:round/>
              <a:headEnd len="med" w="med" type="none"/>
              <a:tailEnd len="med" w="med" type="triangle"/>
            </a:ln>
          </p:spPr>
        </p:cxnSp>
        <p:cxnSp>
          <p:nvCxnSpPr>
            <p:cNvPr id="87" name="Shape 87"/>
            <p:cNvCxnSpPr/>
            <p:nvPr/>
          </p:nvCxnSpPr>
          <p:spPr>
            <a:xfrm>
              <a:off x="7487225" y="1830600"/>
              <a:ext cx="451800" cy="492000"/>
            </a:xfrm>
            <a:prstGeom prst="straightConnector1">
              <a:avLst/>
            </a:prstGeom>
            <a:noFill/>
            <a:ln cap="flat" cmpd="sng" w="28575">
              <a:solidFill>
                <a:srgbClr val="FF0000"/>
              </a:solidFill>
              <a:prstDash val="solid"/>
              <a:round/>
              <a:headEnd len="med" w="med" type="none"/>
              <a:tailEnd len="med" w="med" type="triangle"/>
            </a:ln>
          </p:spPr>
        </p:cxnSp>
        <p:cxnSp>
          <p:nvCxnSpPr>
            <p:cNvPr id="88" name="Shape 88"/>
            <p:cNvCxnSpPr/>
            <p:nvPr/>
          </p:nvCxnSpPr>
          <p:spPr>
            <a:xfrm flipH="1">
              <a:off x="7882875" y="2609850"/>
              <a:ext cx="832500" cy="224400"/>
            </a:xfrm>
            <a:prstGeom prst="straightConnector1">
              <a:avLst/>
            </a:prstGeom>
            <a:noFill/>
            <a:ln cap="flat" cmpd="sng" w="28575">
              <a:solidFill>
                <a:srgbClr val="00FF00"/>
              </a:solidFill>
              <a:prstDash val="solid"/>
              <a:round/>
              <a:headEnd len="med" w="med" type="none"/>
              <a:tailEnd len="med" w="med" type="triangle"/>
            </a:ln>
          </p:spPr>
        </p:cxnSp>
        <p:cxnSp>
          <p:nvCxnSpPr>
            <p:cNvPr id="89" name="Shape 89"/>
            <p:cNvCxnSpPr/>
            <p:nvPr/>
          </p:nvCxnSpPr>
          <p:spPr>
            <a:xfrm>
              <a:off x="7593375" y="1763150"/>
              <a:ext cx="353700" cy="559500"/>
            </a:xfrm>
            <a:prstGeom prst="straightConnector1">
              <a:avLst/>
            </a:prstGeom>
            <a:noFill/>
            <a:ln cap="flat" cmpd="sng" w="28575">
              <a:solidFill>
                <a:srgbClr val="00FF00"/>
              </a:solidFill>
              <a:prstDash val="solid"/>
              <a:round/>
              <a:headEnd len="med" w="med" type="none"/>
              <a:tailEnd len="med" w="med" type="triangle"/>
            </a:ln>
          </p:spPr>
        </p:cxnSp>
        <p:cxnSp>
          <p:nvCxnSpPr>
            <p:cNvPr id="90" name="Shape 90"/>
            <p:cNvCxnSpPr/>
            <p:nvPr/>
          </p:nvCxnSpPr>
          <p:spPr>
            <a:xfrm>
              <a:off x="6512550" y="2747450"/>
              <a:ext cx="463500" cy="222000"/>
            </a:xfrm>
            <a:prstGeom prst="straightConnector1">
              <a:avLst/>
            </a:prstGeom>
            <a:noFill/>
            <a:ln cap="flat" cmpd="sng" w="28575">
              <a:solidFill>
                <a:srgbClr val="FF0000"/>
              </a:solidFill>
              <a:prstDash val="solid"/>
              <a:round/>
              <a:headEnd len="med" w="med" type="none"/>
              <a:tailEnd len="med" w="med" type="triangle"/>
            </a:ln>
          </p:spPr>
        </p:cxnSp>
        <p:cxnSp>
          <p:nvCxnSpPr>
            <p:cNvPr id="91" name="Shape 91"/>
            <p:cNvCxnSpPr/>
            <p:nvPr/>
          </p:nvCxnSpPr>
          <p:spPr>
            <a:xfrm flipH="1" rot="10800000">
              <a:off x="6502900" y="2979250"/>
              <a:ext cx="463200" cy="38400"/>
            </a:xfrm>
            <a:prstGeom prst="straightConnector1">
              <a:avLst/>
            </a:prstGeom>
            <a:noFill/>
            <a:ln cap="flat" cmpd="sng" w="28575">
              <a:solidFill>
                <a:srgbClr val="00FF00"/>
              </a:solidFill>
              <a:prstDash val="solid"/>
              <a:round/>
              <a:headEnd len="med" w="med" type="none"/>
              <a:tailEnd len="med" w="med" type="triangle"/>
            </a:ln>
          </p:spPr>
        </p:cxnSp>
        <p:cxnSp>
          <p:nvCxnSpPr>
            <p:cNvPr id="92" name="Shape 92"/>
            <p:cNvCxnSpPr/>
            <p:nvPr/>
          </p:nvCxnSpPr>
          <p:spPr>
            <a:xfrm>
              <a:off x="6995075" y="1888600"/>
              <a:ext cx="521400" cy="482700"/>
            </a:xfrm>
            <a:prstGeom prst="straightConnector1">
              <a:avLst/>
            </a:prstGeom>
            <a:noFill/>
            <a:ln cap="flat" cmpd="sng" w="28575">
              <a:solidFill>
                <a:srgbClr val="00FF00"/>
              </a:solidFill>
              <a:prstDash val="solid"/>
              <a:round/>
              <a:headEnd len="med" w="med" type="none"/>
              <a:tailEnd len="med" w="med" type="triangle"/>
            </a:ln>
          </p:spPr>
        </p:cxnSp>
        <p:cxnSp>
          <p:nvCxnSpPr>
            <p:cNvPr id="93" name="Shape 93"/>
            <p:cNvCxnSpPr/>
            <p:nvPr/>
          </p:nvCxnSpPr>
          <p:spPr>
            <a:xfrm flipH="1">
              <a:off x="7004625" y="3210650"/>
              <a:ext cx="444000" cy="57900"/>
            </a:xfrm>
            <a:prstGeom prst="straightConnector1">
              <a:avLst/>
            </a:prstGeom>
            <a:noFill/>
            <a:ln cap="flat" cmpd="sng" w="28575">
              <a:solidFill>
                <a:srgbClr val="FF0000"/>
              </a:solidFill>
              <a:prstDash val="solid"/>
              <a:round/>
              <a:headEnd len="med" w="med" type="none"/>
              <a:tailEnd len="med" w="med" type="triangle"/>
            </a:ln>
          </p:spPr>
        </p:cxnSp>
      </p:grpSp>
      <p:pic>
        <p:nvPicPr>
          <p:cNvPr id="94" name="Shape 94"/>
          <p:cNvPicPr preferRelativeResize="0"/>
          <p:nvPr/>
        </p:nvPicPr>
        <p:blipFill>
          <a:blip r:embed="rId4">
            <a:alphaModFix/>
          </a:blip>
          <a:stretch>
            <a:fillRect/>
          </a:stretch>
        </p:blipFill>
        <p:spPr>
          <a:xfrm>
            <a:off x="1065350" y="1962825"/>
            <a:ext cx="2582376" cy="3122773"/>
          </a:xfrm>
          <a:prstGeom prst="rect">
            <a:avLst/>
          </a:prstGeom>
          <a:noFill/>
          <a:ln cap="flat" cmpd="sng" w="9525">
            <a:solidFill>
              <a:srgbClr val="000000"/>
            </a:solidFill>
            <a:prstDash val="solid"/>
            <a:round/>
            <a:headEnd len="sm" w="sm" type="none"/>
            <a:tailEnd len="sm" w="sm" type="none"/>
          </a:ln>
        </p:spPr>
      </p:pic>
      <p:sp>
        <p:nvSpPr>
          <p:cNvPr id="95" name="Shape 95"/>
          <p:cNvSpPr txBox="1"/>
          <p:nvPr/>
        </p:nvSpPr>
        <p:spPr>
          <a:xfrm>
            <a:off x="1065350" y="245450"/>
            <a:ext cx="4057800" cy="1360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3600">
                <a:solidFill>
                  <a:schemeClr val="dk1"/>
                </a:solidFill>
                <a:latin typeface="Roboto Slab"/>
                <a:ea typeface="Roboto Slab"/>
                <a:cs typeface="Roboto Slab"/>
                <a:sym typeface="Roboto Slab"/>
              </a:rPr>
              <a:t>Monday and Tuesday</a:t>
            </a:r>
            <a:endParaRPr sz="3600">
              <a:solidFill>
                <a:schemeClr val="dk1"/>
              </a:solidFill>
              <a:latin typeface="Roboto Slab"/>
              <a:ea typeface="Roboto Slab"/>
              <a:cs typeface="Roboto Slab"/>
              <a:sym typeface="Roboto Slab"/>
            </a:endParaRPr>
          </a:p>
        </p:txBody>
      </p:sp>
      <p:grpSp>
        <p:nvGrpSpPr>
          <p:cNvPr id="96" name="Shape 96"/>
          <p:cNvGrpSpPr/>
          <p:nvPr/>
        </p:nvGrpSpPr>
        <p:grpSpPr>
          <a:xfrm>
            <a:off x="1328400" y="108100"/>
            <a:ext cx="3499825" cy="4936325"/>
            <a:chOff x="1328400" y="108100"/>
            <a:chExt cx="3499825" cy="4936325"/>
          </a:xfrm>
        </p:grpSpPr>
        <p:sp>
          <p:nvSpPr>
            <p:cNvPr id="97" name="Shape 97"/>
            <p:cNvSpPr/>
            <p:nvPr/>
          </p:nvSpPr>
          <p:spPr>
            <a:xfrm>
              <a:off x="1328400" y="3197800"/>
              <a:ext cx="518100" cy="5493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98" name="Shape 98"/>
            <p:cNvCxnSpPr/>
            <p:nvPr/>
          </p:nvCxnSpPr>
          <p:spPr>
            <a:xfrm flipH="1" rot="10800000">
              <a:off x="1846625" y="108100"/>
              <a:ext cx="2972700" cy="3089700"/>
            </a:xfrm>
            <a:prstGeom prst="straightConnector1">
              <a:avLst/>
            </a:prstGeom>
            <a:noFill/>
            <a:ln cap="flat" cmpd="sng" w="19050">
              <a:solidFill>
                <a:srgbClr val="000000"/>
              </a:solidFill>
              <a:prstDash val="solid"/>
              <a:round/>
              <a:headEnd len="med" w="med" type="none"/>
              <a:tailEnd len="med" w="med" type="none"/>
            </a:ln>
          </p:spPr>
        </p:cxnSp>
        <p:cxnSp>
          <p:nvCxnSpPr>
            <p:cNvPr id="99" name="Shape 99"/>
            <p:cNvCxnSpPr/>
            <p:nvPr/>
          </p:nvCxnSpPr>
          <p:spPr>
            <a:xfrm rot="10800000">
              <a:off x="1855525" y="3747225"/>
              <a:ext cx="2972700" cy="1297200"/>
            </a:xfrm>
            <a:prstGeom prst="straightConnector1">
              <a:avLst/>
            </a:prstGeom>
            <a:noFill/>
            <a:ln cap="flat" cmpd="sng" w="19050">
              <a:solidFill>
                <a:srgbClr val="000000"/>
              </a:solidFill>
              <a:prstDash val="solid"/>
              <a:round/>
              <a:headEnd len="med" w="med" type="none"/>
              <a:tailEnd len="med" w="med" type="none"/>
            </a:ln>
          </p:spPr>
        </p:cxn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Shape 104"/>
          <p:cNvSpPr txBox="1"/>
          <p:nvPr>
            <p:ph type="title"/>
          </p:nvPr>
        </p:nvSpPr>
        <p:spPr>
          <a:xfrm>
            <a:off x="4939650" y="273150"/>
            <a:ext cx="3690600" cy="1041600"/>
          </a:xfrm>
          <a:prstGeom prst="rect">
            <a:avLst/>
          </a:prstGeom>
        </p:spPr>
        <p:txBody>
          <a:bodyPr anchorCtr="0" anchor="b" bIns="91425" lIns="91425" spcFirstLastPara="1" rIns="91425" wrap="square" tIns="91425">
            <a:noAutofit/>
          </a:bodyPr>
          <a:lstStyle/>
          <a:p>
            <a:pPr indent="0" lvl="0" marL="0" algn="r">
              <a:spcBef>
                <a:spcPts val="0"/>
              </a:spcBef>
              <a:spcAft>
                <a:spcPts val="0"/>
              </a:spcAft>
              <a:buNone/>
            </a:pPr>
            <a:r>
              <a:rPr lang="en" sz="3600"/>
              <a:t>Wednesday and Thursday</a:t>
            </a:r>
            <a:endParaRPr sz="3600"/>
          </a:p>
        </p:txBody>
      </p:sp>
      <p:pic>
        <p:nvPicPr>
          <p:cNvPr id="105" name="Shape 105"/>
          <p:cNvPicPr preferRelativeResize="0"/>
          <p:nvPr/>
        </p:nvPicPr>
        <p:blipFill>
          <a:blip r:embed="rId3">
            <a:alphaModFix/>
          </a:blip>
          <a:stretch>
            <a:fillRect/>
          </a:stretch>
        </p:blipFill>
        <p:spPr>
          <a:xfrm>
            <a:off x="5390550" y="1770775"/>
            <a:ext cx="2582376" cy="3122773"/>
          </a:xfrm>
          <a:prstGeom prst="rect">
            <a:avLst/>
          </a:prstGeom>
          <a:noFill/>
          <a:ln cap="flat" cmpd="sng" w="9525">
            <a:solidFill>
              <a:srgbClr val="000000"/>
            </a:solidFill>
            <a:prstDash val="solid"/>
            <a:round/>
            <a:headEnd len="sm" w="sm" type="none"/>
            <a:tailEnd len="sm" w="sm" type="none"/>
          </a:ln>
        </p:spPr>
      </p:pic>
      <p:grpSp>
        <p:nvGrpSpPr>
          <p:cNvPr id="106" name="Shape 106"/>
          <p:cNvGrpSpPr/>
          <p:nvPr/>
        </p:nvGrpSpPr>
        <p:grpSpPr>
          <a:xfrm>
            <a:off x="116900" y="97588"/>
            <a:ext cx="3599699" cy="4948323"/>
            <a:chOff x="116900" y="97588"/>
            <a:chExt cx="3599699" cy="4948323"/>
          </a:xfrm>
        </p:grpSpPr>
        <p:pic>
          <p:nvPicPr>
            <p:cNvPr id="107" name="Shape 107"/>
            <p:cNvPicPr preferRelativeResize="0"/>
            <p:nvPr/>
          </p:nvPicPr>
          <p:blipFill rotWithShape="1">
            <a:blip r:embed="rId3">
              <a:alphaModFix/>
            </a:blip>
            <a:srcRect b="24836" l="7117" r="65433" t="43962"/>
            <a:stretch/>
          </p:blipFill>
          <p:spPr>
            <a:xfrm>
              <a:off x="116900" y="97588"/>
              <a:ext cx="3599699" cy="4948323"/>
            </a:xfrm>
            <a:prstGeom prst="rect">
              <a:avLst/>
            </a:prstGeom>
            <a:noFill/>
            <a:ln cap="flat" cmpd="sng" w="9525">
              <a:solidFill>
                <a:srgbClr val="000000"/>
              </a:solidFill>
              <a:prstDash val="solid"/>
              <a:round/>
              <a:headEnd len="sm" w="sm" type="none"/>
              <a:tailEnd len="sm" w="sm" type="none"/>
            </a:ln>
          </p:spPr>
        </p:pic>
        <p:cxnSp>
          <p:nvCxnSpPr>
            <p:cNvPr id="108" name="Shape 108"/>
            <p:cNvCxnSpPr/>
            <p:nvPr/>
          </p:nvCxnSpPr>
          <p:spPr>
            <a:xfrm flipH="1">
              <a:off x="1828450" y="1260825"/>
              <a:ext cx="476100" cy="192000"/>
            </a:xfrm>
            <a:prstGeom prst="straightConnector1">
              <a:avLst/>
            </a:prstGeom>
            <a:noFill/>
            <a:ln cap="flat" cmpd="sng" w="28575">
              <a:solidFill>
                <a:srgbClr val="FF0000"/>
              </a:solidFill>
              <a:prstDash val="solid"/>
              <a:round/>
              <a:headEnd len="med" w="med" type="none"/>
              <a:tailEnd len="med" w="med" type="triangle"/>
            </a:ln>
          </p:spPr>
        </p:cxnSp>
        <p:cxnSp>
          <p:nvCxnSpPr>
            <p:cNvPr id="109" name="Shape 109"/>
            <p:cNvCxnSpPr/>
            <p:nvPr/>
          </p:nvCxnSpPr>
          <p:spPr>
            <a:xfrm flipH="1">
              <a:off x="1828600" y="1386075"/>
              <a:ext cx="501000" cy="66600"/>
            </a:xfrm>
            <a:prstGeom prst="straightConnector1">
              <a:avLst/>
            </a:prstGeom>
            <a:noFill/>
            <a:ln cap="flat" cmpd="sng" w="28575">
              <a:solidFill>
                <a:srgbClr val="00FF00"/>
              </a:solidFill>
              <a:prstDash val="solid"/>
              <a:round/>
              <a:headEnd len="med" w="med" type="none"/>
              <a:tailEnd len="med" w="med" type="triangle"/>
            </a:ln>
          </p:spPr>
        </p:cxnSp>
        <p:cxnSp>
          <p:nvCxnSpPr>
            <p:cNvPr id="110" name="Shape 110"/>
            <p:cNvCxnSpPr/>
            <p:nvPr/>
          </p:nvCxnSpPr>
          <p:spPr>
            <a:xfrm flipH="1">
              <a:off x="1371475" y="834975"/>
              <a:ext cx="448800" cy="327600"/>
            </a:xfrm>
            <a:prstGeom prst="straightConnector1">
              <a:avLst/>
            </a:prstGeom>
            <a:noFill/>
            <a:ln cap="flat" cmpd="sng" w="28575">
              <a:solidFill>
                <a:srgbClr val="FF0000"/>
              </a:solidFill>
              <a:prstDash val="solid"/>
              <a:round/>
              <a:headEnd len="med" w="med" type="none"/>
              <a:tailEnd len="med" w="med" type="triangle"/>
            </a:ln>
          </p:spPr>
        </p:cxnSp>
        <p:cxnSp>
          <p:nvCxnSpPr>
            <p:cNvPr id="111" name="Shape 111"/>
            <p:cNvCxnSpPr/>
            <p:nvPr/>
          </p:nvCxnSpPr>
          <p:spPr>
            <a:xfrm flipH="1">
              <a:off x="1371475" y="726425"/>
              <a:ext cx="348600" cy="436200"/>
            </a:xfrm>
            <a:prstGeom prst="straightConnector1">
              <a:avLst/>
            </a:prstGeom>
            <a:noFill/>
            <a:ln cap="flat" cmpd="sng" w="28575">
              <a:solidFill>
                <a:srgbClr val="00FF00"/>
              </a:solidFill>
              <a:prstDash val="solid"/>
              <a:round/>
              <a:headEnd len="med" w="med" type="none"/>
              <a:tailEnd len="med" w="med" type="triangle"/>
            </a:ln>
          </p:spPr>
        </p:cxnSp>
        <p:cxnSp>
          <p:nvCxnSpPr>
            <p:cNvPr id="112" name="Shape 112"/>
            <p:cNvCxnSpPr/>
            <p:nvPr/>
          </p:nvCxnSpPr>
          <p:spPr>
            <a:xfrm>
              <a:off x="2212700" y="3390025"/>
              <a:ext cx="254700" cy="496800"/>
            </a:xfrm>
            <a:prstGeom prst="straightConnector1">
              <a:avLst/>
            </a:prstGeom>
            <a:noFill/>
            <a:ln cap="flat" cmpd="sng" w="28575">
              <a:solidFill>
                <a:srgbClr val="00FF00"/>
              </a:solidFill>
              <a:prstDash val="solid"/>
              <a:round/>
              <a:headEnd len="med" w="med" type="none"/>
              <a:tailEnd len="med" w="med" type="triangle"/>
            </a:ln>
          </p:spPr>
        </p:cxnSp>
        <p:cxnSp>
          <p:nvCxnSpPr>
            <p:cNvPr id="113" name="Shape 113"/>
            <p:cNvCxnSpPr/>
            <p:nvPr/>
          </p:nvCxnSpPr>
          <p:spPr>
            <a:xfrm>
              <a:off x="576150" y="826625"/>
              <a:ext cx="634500" cy="93600"/>
            </a:xfrm>
            <a:prstGeom prst="straightConnector1">
              <a:avLst/>
            </a:prstGeom>
            <a:noFill/>
            <a:ln cap="flat" cmpd="sng" w="28575">
              <a:solidFill>
                <a:srgbClr val="FF0000"/>
              </a:solidFill>
              <a:prstDash val="solid"/>
              <a:round/>
              <a:headEnd len="med" w="med" type="none"/>
              <a:tailEnd len="med" w="med" type="triangle"/>
            </a:ln>
          </p:spPr>
        </p:cxnSp>
        <p:cxnSp>
          <p:nvCxnSpPr>
            <p:cNvPr id="114" name="Shape 114"/>
            <p:cNvCxnSpPr/>
            <p:nvPr/>
          </p:nvCxnSpPr>
          <p:spPr>
            <a:xfrm>
              <a:off x="676325" y="667975"/>
              <a:ext cx="534300" cy="252300"/>
            </a:xfrm>
            <a:prstGeom prst="straightConnector1">
              <a:avLst/>
            </a:prstGeom>
            <a:noFill/>
            <a:ln cap="flat" cmpd="sng" w="28575">
              <a:solidFill>
                <a:srgbClr val="00FF00"/>
              </a:solidFill>
              <a:prstDash val="solid"/>
              <a:round/>
              <a:headEnd len="med" w="med" type="none"/>
              <a:tailEnd len="med" w="med" type="triangle"/>
            </a:ln>
          </p:spPr>
        </p:cxnSp>
        <p:cxnSp>
          <p:nvCxnSpPr>
            <p:cNvPr id="115" name="Shape 115"/>
            <p:cNvCxnSpPr/>
            <p:nvPr/>
          </p:nvCxnSpPr>
          <p:spPr>
            <a:xfrm flipH="1" rot="10800000">
              <a:off x="1820275" y="3827925"/>
              <a:ext cx="42900" cy="530700"/>
            </a:xfrm>
            <a:prstGeom prst="straightConnector1">
              <a:avLst/>
            </a:prstGeom>
            <a:noFill/>
            <a:ln cap="flat" cmpd="sng" w="28575">
              <a:solidFill>
                <a:srgbClr val="FF0000"/>
              </a:solidFill>
              <a:prstDash val="solid"/>
              <a:round/>
              <a:headEnd len="med" w="med" type="none"/>
              <a:tailEnd len="med" w="med" type="triangle"/>
            </a:ln>
          </p:spPr>
        </p:cxnSp>
        <p:cxnSp>
          <p:nvCxnSpPr>
            <p:cNvPr id="116" name="Shape 116"/>
            <p:cNvCxnSpPr/>
            <p:nvPr/>
          </p:nvCxnSpPr>
          <p:spPr>
            <a:xfrm>
              <a:off x="2488250" y="2897400"/>
              <a:ext cx="110400" cy="611400"/>
            </a:xfrm>
            <a:prstGeom prst="straightConnector1">
              <a:avLst/>
            </a:prstGeom>
            <a:noFill/>
            <a:ln cap="flat" cmpd="sng" w="28575">
              <a:solidFill>
                <a:srgbClr val="FF0000"/>
              </a:solidFill>
              <a:prstDash val="solid"/>
              <a:round/>
              <a:headEnd len="med" w="med" type="none"/>
              <a:tailEnd len="med" w="med" type="triangle"/>
            </a:ln>
          </p:spPr>
        </p:cxnSp>
        <p:cxnSp>
          <p:nvCxnSpPr>
            <p:cNvPr id="117" name="Shape 117"/>
            <p:cNvCxnSpPr/>
            <p:nvPr/>
          </p:nvCxnSpPr>
          <p:spPr>
            <a:xfrm flipH="1">
              <a:off x="2598700" y="2939150"/>
              <a:ext cx="131700" cy="569700"/>
            </a:xfrm>
            <a:prstGeom prst="straightConnector1">
              <a:avLst/>
            </a:prstGeom>
            <a:noFill/>
            <a:ln cap="flat" cmpd="sng" w="28575">
              <a:solidFill>
                <a:srgbClr val="00FF00"/>
              </a:solidFill>
              <a:prstDash val="solid"/>
              <a:round/>
              <a:headEnd len="med" w="med" type="none"/>
              <a:tailEnd len="med" w="med" type="triangle"/>
            </a:ln>
          </p:spPr>
        </p:cxnSp>
      </p:grpSp>
      <p:grpSp>
        <p:nvGrpSpPr>
          <p:cNvPr id="118" name="Shape 118"/>
          <p:cNvGrpSpPr/>
          <p:nvPr/>
        </p:nvGrpSpPr>
        <p:grpSpPr>
          <a:xfrm>
            <a:off x="3715350" y="108425"/>
            <a:ext cx="2456050" cy="4935150"/>
            <a:chOff x="3715350" y="108425"/>
            <a:chExt cx="2456050" cy="4935150"/>
          </a:xfrm>
        </p:grpSpPr>
        <p:sp>
          <p:nvSpPr>
            <p:cNvPr id="119" name="Shape 119"/>
            <p:cNvSpPr/>
            <p:nvPr/>
          </p:nvSpPr>
          <p:spPr>
            <a:xfrm>
              <a:off x="5577700" y="3214675"/>
              <a:ext cx="593700" cy="8850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20" name="Shape 120"/>
            <p:cNvCxnSpPr/>
            <p:nvPr/>
          </p:nvCxnSpPr>
          <p:spPr>
            <a:xfrm rot="10800000">
              <a:off x="3715550" y="108425"/>
              <a:ext cx="1870500" cy="3114600"/>
            </a:xfrm>
            <a:prstGeom prst="straightConnector1">
              <a:avLst/>
            </a:prstGeom>
            <a:noFill/>
            <a:ln cap="flat" cmpd="sng" w="19050">
              <a:solidFill>
                <a:srgbClr val="000000"/>
              </a:solidFill>
              <a:prstDash val="solid"/>
              <a:round/>
              <a:headEnd len="med" w="med" type="none"/>
              <a:tailEnd len="med" w="med" type="none"/>
            </a:ln>
          </p:spPr>
        </p:cxnSp>
        <p:cxnSp>
          <p:nvCxnSpPr>
            <p:cNvPr id="121" name="Shape 121"/>
            <p:cNvCxnSpPr/>
            <p:nvPr/>
          </p:nvCxnSpPr>
          <p:spPr>
            <a:xfrm flipH="1">
              <a:off x="3715350" y="4099775"/>
              <a:ext cx="1854000" cy="943800"/>
            </a:xfrm>
            <a:prstGeom prst="straightConnector1">
              <a:avLst/>
            </a:prstGeom>
            <a:noFill/>
            <a:ln cap="flat" cmpd="sng" w="19050">
              <a:solidFill>
                <a:srgbClr val="000000"/>
              </a:solidFill>
              <a:prstDash val="solid"/>
              <a:round/>
              <a:headEnd len="med" w="med" type="none"/>
              <a:tailEnd len="med" w="med" type="none"/>
            </a:ln>
          </p:spPr>
        </p:cxn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Shape 126"/>
          <p:cNvSpPr txBox="1"/>
          <p:nvPr>
            <p:ph type="title"/>
          </p:nvPr>
        </p:nvSpPr>
        <p:spPr>
          <a:xfrm>
            <a:off x="387900" y="152393"/>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Friday </a:t>
            </a:r>
            <a:endParaRPr sz="3600"/>
          </a:p>
        </p:txBody>
      </p:sp>
      <p:pic>
        <p:nvPicPr>
          <p:cNvPr id="127" name="Shape 127"/>
          <p:cNvPicPr preferRelativeResize="0"/>
          <p:nvPr/>
        </p:nvPicPr>
        <p:blipFill>
          <a:blip r:embed="rId3">
            <a:alphaModFix/>
          </a:blip>
          <a:stretch>
            <a:fillRect/>
          </a:stretch>
        </p:blipFill>
        <p:spPr>
          <a:xfrm>
            <a:off x="2501225" y="660900"/>
            <a:ext cx="6144725" cy="4052350"/>
          </a:xfrm>
          <a:prstGeom prst="rect">
            <a:avLst/>
          </a:prstGeom>
          <a:noFill/>
          <a:ln>
            <a:noFill/>
          </a:ln>
        </p:spPr>
      </p:pic>
      <p:cxnSp>
        <p:nvCxnSpPr>
          <p:cNvPr id="128" name="Shape 128"/>
          <p:cNvCxnSpPr/>
          <p:nvPr/>
        </p:nvCxnSpPr>
        <p:spPr>
          <a:xfrm>
            <a:off x="6677650" y="1909550"/>
            <a:ext cx="459600" cy="459600"/>
          </a:xfrm>
          <a:prstGeom prst="straightConnector1">
            <a:avLst/>
          </a:prstGeom>
          <a:noFill/>
          <a:ln cap="flat" cmpd="sng" w="28575">
            <a:solidFill>
              <a:schemeClr val="accent6"/>
            </a:solidFill>
            <a:prstDash val="solid"/>
            <a:round/>
            <a:headEnd len="med" w="med" type="none"/>
            <a:tailEnd len="med" w="med" type="triangle"/>
          </a:ln>
        </p:spPr>
      </p:cxnSp>
      <p:cxnSp>
        <p:nvCxnSpPr>
          <p:cNvPr id="129" name="Shape 129"/>
          <p:cNvCxnSpPr/>
          <p:nvPr/>
        </p:nvCxnSpPr>
        <p:spPr>
          <a:xfrm>
            <a:off x="5401263" y="2954075"/>
            <a:ext cx="459600" cy="459600"/>
          </a:xfrm>
          <a:prstGeom prst="straightConnector1">
            <a:avLst/>
          </a:prstGeom>
          <a:noFill/>
          <a:ln cap="flat" cmpd="sng" w="28575">
            <a:solidFill>
              <a:schemeClr val="accent6"/>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grpSp>
        <p:nvGrpSpPr>
          <p:cNvPr id="134" name="Shape 134"/>
          <p:cNvGrpSpPr/>
          <p:nvPr/>
        </p:nvGrpSpPr>
        <p:grpSpPr>
          <a:xfrm>
            <a:off x="4943100" y="1661625"/>
            <a:ext cx="4090250" cy="3383226"/>
            <a:chOff x="4943100" y="1661625"/>
            <a:chExt cx="4090250" cy="3383226"/>
          </a:xfrm>
        </p:grpSpPr>
        <p:pic>
          <p:nvPicPr>
            <p:cNvPr id="135" name="Shape 135"/>
            <p:cNvPicPr preferRelativeResize="0"/>
            <p:nvPr/>
          </p:nvPicPr>
          <p:blipFill rotWithShape="1">
            <a:blip r:embed="rId3">
              <a:alphaModFix/>
            </a:blip>
            <a:srcRect b="41181" l="8171" r="60155" t="37154"/>
            <a:stretch/>
          </p:blipFill>
          <p:spPr>
            <a:xfrm>
              <a:off x="4943100" y="1661625"/>
              <a:ext cx="4090250" cy="3383226"/>
            </a:xfrm>
            <a:prstGeom prst="rect">
              <a:avLst/>
            </a:prstGeom>
            <a:noFill/>
            <a:ln cap="flat" cmpd="sng" w="9525">
              <a:solidFill>
                <a:srgbClr val="000000"/>
              </a:solidFill>
              <a:prstDash val="solid"/>
              <a:round/>
              <a:headEnd len="sm" w="sm" type="none"/>
              <a:tailEnd len="sm" w="sm" type="none"/>
            </a:ln>
          </p:spPr>
        </p:pic>
        <p:cxnSp>
          <p:nvCxnSpPr>
            <p:cNvPr id="136" name="Shape 136"/>
            <p:cNvCxnSpPr/>
            <p:nvPr/>
          </p:nvCxnSpPr>
          <p:spPr>
            <a:xfrm flipH="1">
              <a:off x="7088850" y="3557025"/>
              <a:ext cx="476100" cy="221400"/>
            </a:xfrm>
            <a:prstGeom prst="straightConnector1">
              <a:avLst/>
            </a:prstGeom>
            <a:noFill/>
            <a:ln cap="flat" cmpd="sng" w="19050">
              <a:solidFill>
                <a:srgbClr val="FF0000"/>
              </a:solidFill>
              <a:prstDash val="solid"/>
              <a:round/>
              <a:headEnd len="med" w="med" type="none"/>
              <a:tailEnd len="med" w="med" type="triangle"/>
            </a:ln>
          </p:spPr>
        </p:cxnSp>
        <p:cxnSp>
          <p:nvCxnSpPr>
            <p:cNvPr id="137" name="Shape 137"/>
            <p:cNvCxnSpPr/>
            <p:nvPr/>
          </p:nvCxnSpPr>
          <p:spPr>
            <a:xfrm flipH="1">
              <a:off x="7088850" y="3423425"/>
              <a:ext cx="325800" cy="354900"/>
            </a:xfrm>
            <a:prstGeom prst="straightConnector1">
              <a:avLst/>
            </a:prstGeom>
            <a:noFill/>
            <a:ln cap="flat" cmpd="sng" w="19050">
              <a:solidFill>
                <a:srgbClr val="00FF00"/>
              </a:solidFill>
              <a:prstDash val="solid"/>
              <a:round/>
              <a:headEnd len="med" w="med" type="none"/>
              <a:tailEnd len="med" w="med" type="triangle"/>
            </a:ln>
          </p:spPr>
        </p:cxnSp>
        <p:cxnSp>
          <p:nvCxnSpPr>
            <p:cNvPr id="138" name="Shape 138"/>
            <p:cNvCxnSpPr/>
            <p:nvPr/>
          </p:nvCxnSpPr>
          <p:spPr>
            <a:xfrm flipH="1" rot="10800000">
              <a:off x="8541875" y="4684400"/>
              <a:ext cx="392700" cy="275400"/>
            </a:xfrm>
            <a:prstGeom prst="straightConnector1">
              <a:avLst/>
            </a:prstGeom>
            <a:noFill/>
            <a:ln cap="flat" cmpd="sng" w="19050">
              <a:solidFill>
                <a:srgbClr val="FF0000"/>
              </a:solidFill>
              <a:prstDash val="solid"/>
              <a:round/>
              <a:headEnd len="med" w="med" type="none"/>
              <a:tailEnd len="med" w="med" type="triangle"/>
            </a:ln>
          </p:spPr>
        </p:cxnSp>
        <p:cxnSp>
          <p:nvCxnSpPr>
            <p:cNvPr id="139" name="Shape 139"/>
            <p:cNvCxnSpPr/>
            <p:nvPr/>
          </p:nvCxnSpPr>
          <p:spPr>
            <a:xfrm flipH="1" rot="10800000">
              <a:off x="8683825" y="4684400"/>
              <a:ext cx="250800" cy="325500"/>
            </a:xfrm>
            <a:prstGeom prst="straightConnector1">
              <a:avLst/>
            </a:prstGeom>
            <a:noFill/>
            <a:ln cap="flat" cmpd="sng" w="19050">
              <a:solidFill>
                <a:srgbClr val="00FF00"/>
              </a:solidFill>
              <a:prstDash val="solid"/>
              <a:round/>
              <a:headEnd len="med" w="med" type="none"/>
              <a:tailEnd len="med" w="med" type="triangle"/>
            </a:ln>
          </p:spPr>
        </p:cxnSp>
        <p:cxnSp>
          <p:nvCxnSpPr>
            <p:cNvPr id="140" name="Shape 140"/>
            <p:cNvCxnSpPr/>
            <p:nvPr/>
          </p:nvCxnSpPr>
          <p:spPr>
            <a:xfrm rot="10800000">
              <a:off x="6490225" y="4068575"/>
              <a:ext cx="498600" cy="181500"/>
            </a:xfrm>
            <a:prstGeom prst="straightConnector1">
              <a:avLst/>
            </a:prstGeom>
            <a:noFill/>
            <a:ln cap="flat" cmpd="sng" w="19050">
              <a:solidFill>
                <a:srgbClr val="FF0000"/>
              </a:solidFill>
              <a:prstDash val="solid"/>
              <a:round/>
              <a:headEnd len="med" w="med" type="none"/>
              <a:tailEnd len="med" w="med" type="triangle"/>
            </a:ln>
          </p:spPr>
        </p:cxnSp>
        <p:cxnSp>
          <p:nvCxnSpPr>
            <p:cNvPr id="141" name="Shape 141"/>
            <p:cNvCxnSpPr/>
            <p:nvPr/>
          </p:nvCxnSpPr>
          <p:spPr>
            <a:xfrm rot="10800000">
              <a:off x="5522775" y="3161325"/>
              <a:ext cx="182700" cy="617100"/>
            </a:xfrm>
            <a:prstGeom prst="straightConnector1">
              <a:avLst/>
            </a:prstGeom>
            <a:noFill/>
            <a:ln cap="flat" cmpd="sng" w="19050">
              <a:solidFill>
                <a:srgbClr val="00FF00"/>
              </a:solidFill>
              <a:prstDash val="solid"/>
              <a:round/>
              <a:headEnd len="med" w="med" type="none"/>
              <a:tailEnd len="med" w="med" type="triangle"/>
            </a:ln>
          </p:spPr>
        </p:cxnSp>
        <p:cxnSp>
          <p:nvCxnSpPr>
            <p:cNvPr id="142" name="Shape 142"/>
            <p:cNvCxnSpPr/>
            <p:nvPr/>
          </p:nvCxnSpPr>
          <p:spPr>
            <a:xfrm rot="10800000">
              <a:off x="5183925" y="2099175"/>
              <a:ext cx="616800" cy="215400"/>
            </a:xfrm>
            <a:prstGeom prst="straightConnector1">
              <a:avLst/>
            </a:prstGeom>
            <a:noFill/>
            <a:ln cap="flat" cmpd="sng" w="19050">
              <a:solidFill>
                <a:srgbClr val="00FF00"/>
              </a:solidFill>
              <a:prstDash val="solid"/>
              <a:round/>
              <a:headEnd len="med" w="med" type="none"/>
              <a:tailEnd len="med" w="med" type="triangle"/>
            </a:ln>
          </p:spPr>
        </p:cxnSp>
      </p:grpSp>
      <p:sp>
        <p:nvSpPr>
          <p:cNvPr id="143" name="Shape 14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Saturday</a:t>
            </a:r>
            <a:endParaRPr sz="3600"/>
          </a:p>
        </p:txBody>
      </p:sp>
      <p:pic>
        <p:nvPicPr>
          <p:cNvPr id="144" name="Shape 144"/>
          <p:cNvPicPr preferRelativeResize="0"/>
          <p:nvPr/>
        </p:nvPicPr>
        <p:blipFill>
          <a:blip r:embed="rId3">
            <a:alphaModFix/>
          </a:blip>
          <a:stretch>
            <a:fillRect/>
          </a:stretch>
        </p:blipFill>
        <p:spPr>
          <a:xfrm>
            <a:off x="387900" y="1421625"/>
            <a:ext cx="2797757" cy="3383226"/>
          </a:xfrm>
          <a:prstGeom prst="rect">
            <a:avLst/>
          </a:prstGeom>
          <a:noFill/>
          <a:ln cap="flat" cmpd="sng" w="9525">
            <a:solidFill>
              <a:srgbClr val="000000"/>
            </a:solidFill>
            <a:prstDash val="solid"/>
            <a:round/>
            <a:headEnd len="sm" w="sm" type="none"/>
            <a:tailEnd len="sm" w="sm" type="none"/>
          </a:ln>
        </p:spPr>
      </p:pic>
      <p:sp>
        <p:nvSpPr>
          <p:cNvPr id="145" name="Shape 145"/>
          <p:cNvSpPr/>
          <p:nvPr/>
        </p:nvSpPr>
        <p:spPr>
          <a:xfrm>
            <a:off x="1669975" y="2471550"/>
            <a:ext cx="509400" cy="4842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46" name="Shape 146"/>
          <p:cNvCxnSpPr/>
          <p:nvPr/>
        </p:nvCxnSpPr>
        <p:spPr>
          <a:xfrm flipH="1" rot="10800000">
            <a:off x="2187650" y="85650"/>
            <a:ext cx="3860700" cy="2385900"/>
          </a:xfrm>
          <a:prstGeom prst="straightConnector1">
            <a:avLst/>
          </a:prstGeom>
          <a:noFill/>
          <a:ln cap="flat" cmpd="sng" w="19050">
            <a:solidFill>
              <a:srgbClr val="000000"/>
            </a:solidFill>
            <a:prstDash val="solid"/>
            <a:round/>
            <a:headEnd len="med" w="med" type="none"/>
            <a:tailEnd len="med" w="med" type="none"/>
          </a:ln>
        </p:spPr>
      </p:cxnSp>
      <p:cxnSp>
        <p:nvCxnSpPr>
          <p:cNvPr id="147" name="Shape 147"/>
          <p:cNvCxnSpPr>
            <a:stCxn id="145" idx="3"/>
            <a:endCxn id="148" idx="1"/>
          </p:cNvCxnSpPr>
          <p:nvPr/>
        </p:nvCxnSpPr>
        <p:spPr>
          <a:xfrm flipH="1" rot="10800000">
            <a:off x="2179375" y="1177650"/>
            <a:ext cx="3868800" cy="1536000"/>
          </a:xfrm>
          <a:prstGeom prst="straightConnector1">
            <a:avLst/>
          </a:prstGeom>
          <a:noFill/>
          <a:ln cap="flat" cmpd="sng" w="19050">
            <a:solidFill>
              <a:srgbClr val="000000"/>
            </a:solidFill>
            <a:prstDash val="solid"/>
            <a:round/>
            <a:headEnd len="med" w="med" type="none"/>
            <a:tailEnd len="med" w="med" type="none"/>
          </a:ln>
        </p:spPr>
      </p:cxnSp>
      <p:sp>
        <p:nvSpPr>
          <p:cNvPr id="149" name="Shape 149"/>
          <p:cNvSpPr/>
          <p:nvPr/>
        </p:nvSpPr>
        <p:spPr>
          <a:xfrm>
            <a:off x="603300" y="2670748"/>
            <a:ext cx="882900" cy="7275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50" name="Shape 150"/>
          <p:cNvCxnSpPr/>
          <p:nvPr/>
        </p:nvCxnSpPr>
        <p:spPr>
          <a:xfrm>
            <a:off x="1486275" y="3390025"/>
            <a:ext cx="3465300" cy="1653300"/>
          </a:xfrm>
          <a:prstGeom prst="straightConnector1">
            <a:avLst/>
          </a:prstGeom>
          <a:noFill/>
          <a:ln cap="flat" cmpd="sng" w="19050">
            <a:solidFill>
              <a:srgbClr val="000000"/>
            </a:solidFill>
            <a:prstDash val="solid"/>
            <a:round/>
            <a:headEnd len="med" w="med" type="none"/>
            <a:tailEnd len="med" w="med" type="none"/>
          </a:ln>
        </p:spPr>
      </p:cxnSp>
      <p:cxnSp>
        <p:nvCxnSpPr>
          <p:cNvPr id="151" name="Shape 151"/>
          <p:cNvCxnSpPr>
            <a:stCxn id="135" idx="1"/>
            <a:endCxn id="149" idx="3"/>
          </p:cNvCxnSpPr>
          <p:nvPr/>
        </p:nvCxnSpPr>
        <p:spPr>
          <a:xfrm rot="10800000">
            <a:off x="1486200" y="3034638"/>
            <a:ext cx="3456900" cy="318600"/>
          </a:xfrm>
          <a:prstGeom prst="straightConnector1">
            <a:avLst/>
          </a:prstGeom>
          <a:noFill/>
          <a:ln cap="flat" cmpd="sng" w="19050">
            <a:solidFill>
              <a:srgbClr val="000000"/>
            </a:solidFill>
            <a:prstDash val="solid"/>
            <a:round/>
            <a:headEnd len="med" w="med" type="none"/>
            <a:tailEnd len="med" w="med" type="none"/>
          </a:ln>
        </p:spPr>
      </p:cxnSp>
      <p:grpSp>
        <p:nvGrpSpPr>
          <p:cNvPr id="152" name="Shape 152"/>
          <p:cNvGrpSpPr/>
          <p:nvPr/>
        </p:nvGrpSpPr>
        <p:grpSpPr>
          <a:xfrm>
            <a:off x="6048050" y="88425"/>
            <a:ext cx="3046173" cy="2178525"/>
            <a:chOff x="6048050" y="88425"/>
            <a:chExt cx="3046173" cy="2178525"/>
          </a:xfrm>
        </p:grpSpPr>
        <p:pic>
          <p:nvPicPr>
            <p:cNvPr id="148" name="Shape 148"/>
            <p:cNvPicPr preferRelativeResize="0"/>
            <p:nvPr/>
          </p:nvPicPr>
          <p:blipFill rotWithShape="1">
            <a:blip r:embed="rId3">
              <a:alphaModFix/>
            </a:blip>
            <a:srcRect b="54030" l="47832" r="28180" t="31784"/>
            <a:stretch/>
          </p:blipFill>
          <p:spPr>
            <a:xfrm>
              <a:off x="6048050" y="88425"/>
              <a:ext cx="3046173" cy="2178525"/>
            </a:xfrm>
            <a:prstGeom prst="rect">
              <a:avLst/>
            </a:prstGeom>
            <a:noFill/>
            <a:ln cap="flat" cmpd="sng" w="9525">
              <a:solidFill>
                <a:srgbClr val="000000"/>
              </a:solidFill>
              <a:prstDash val="solid"/>
              <a:round/>
              <a:headEnd len="sm" w="sm" type="none"/>
              <a:tailEnd len="sm" w="sm" type="none"/>
            </a:ln>
          </p:spPr>
        </p:pic>
        <p:cxnSp>
          <p:nvCxnSpPr>
            <p:cNvPr id="153" name="Shape 153"/>
            <p:cNvCxnSpPr/>
            <p:nvPr/>
          </p:nvCxnSpPr>
          <p:spPr>
            <a:xfrm rot="10800000">
              <a:off x="7666075" y="221025"/>
              <a:ext cx="504900" cy="288000"/>
            </a:xfrm>
            <a:prstGeom prst="straightConnector1">
              <a:avLst/>
            </a:prstGeom>
            <a:noFill/>
            <a:ln cap="flat" cmpd="sng" w="19050">
              <a:solidFill>
                <a:srgbClr val="FF0000"/>
              </a:solidFill>
              <a:prstDash val="solid"/>
              <a:round/>
              <a:headEnd len="med" w="med" type="none"/>
              <a:tailEnd len="med" w="med" type="triangle"/>
            </a:ln>
          </p:spPr>
        </p:cxnSp>
        <p:cxnSp>
          <p:nvCxnSpPr>
            <p:cNvPr id="154" name="Shape 154"/>
            <p:cNvCxnSpPr/>
            <p:nvPr/>
          </p:nvCxnSpPr>
          <p:spPr>
            <a:xfrm rot="10800000">
              <a:off x="7666125" y="221025"/>
              <a:ext cx="596700" cy="87600"/>
            </a:xfrm>
            <a:prstGeom prst="straightConnector1">
              <a:avLst/>
            </a:prstGeom>
            <a:noFill/>
            <a:ln cap="flat" cmpd="sng" w="19050">
              <a:solidFill>
                <a:srgbClr val="00FF00"/>
              </a:solidFill>
              <a:prstDash val="solid"/>
              <a:round/>
              <a:headEnd len="med" w="med" type="none"/>
              <a:tailEnd len="med" w="med" type="triangle"/>
            </a:ln>
          </p:spPr>
        </p:cxnSp>
        <p:cxnSp>
          <p:nvCxnSpPr>
            <p:cNvPr id="155" name="Shape 155"/>
            <p:cNvCxnSpPr/>
            <p:nvPr/>
          </p:nvCxnSpPr>
          <p:spPr>
            <a:xfrm rot="10800000">
              <a:off x="6448500" y="1790775"/>
              <a:ext cx="676200" cy="447600"/>
            </a:xfrm>
            <a:prstGeom prst="straightConnector1">
              <a:avLst/>
            </a:prstGeom>
            <a:noFill/>
            <a:ln cap="flat" cmpd="sng" w="19050">
              <a:solidFill>
                <a:srgbClr val="FF0000"/>
              </a:solidFill>
              <a:prstDash val="solid"/>
              <a:round/>
              <a:headEnd len="med" w="med" type="none"/>
              <a:tailEnd len="med" w="med" type="triangl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Shape 160"/>
          <p:cNvSpPr txBox="1"/>
          <p:nvPr>
            <p:ph type="title"/>
          </p:nvPr>
        </p:nvSpPr>
        <p:spPr>
          <a:xfrm>
            <a:off x="6345875" y="257625"/>
            <a:ext cx="2393400" cy="844500"/>
          </a:xfrm>
          <a:prstGeom prst="rect">
            <a:avLst/>
          </a:prstGeom>
        </p:spPr>
        <p:txBody>
          <a:bodyPr anchorCtr="0" anchor="b" bIns="91425" lIns="91425" spcFirstLastPara="1" rIns="91425" wrap="square" tIns="91425">
            <a:noAutofit/>
          </a:bodyPr>
          <a:lstStyle/>
          <a:p>
            <a:pPr indent="0" lvl="0" marL="0" algn="r">
              <a:spcBef>
                <a:spcPts val="0"/>
              </a:spcBef>
              <a:spcAft>
                <a:spcPts val="0"/>
              </a:spcAft>
              <a:buNone/>
            </a:pPr>
            <a:r>
              <a:rPr lang="en" sz="3600"/>
              <a:t>Sunday</a:t>
            </a:r>
            <a:endParaRPr sz="3600"/>
          </a:p>
        </p:txBody>
      </p:sp>
      <p:grpSp>
        <p:nvGrpSpPr>
          <p:cNvPr id="161" name="Shape 161"/>
          <p:cNvGrpSpPr/>
          <p:nvPr/>
        </p:nvGrpSpPr>
        <p:grpSpPr>
          <a:xfrm>
            <a:off x="132975" y="84000"/>
            <a:ext cx="4090250" cy="1478101"/>
            <a:chOff x="132975" y="84000"/>
            <a:chExt cx="4090250" cy="1478101"/>
          </a:xfrm>
        </p:grpSpPr>
        <p:pic>
          <p:nvPicPr>
            <p:cNvPr id="162" name="Shape 162"/>
            <p:cNvPicPr preferRelativeResize="0"/>
            <p:nvPr/>
          </p:nvPicPr>
          <p:blipFill rotWithShape="1">
            <a:blip r:embed="rId3">
              <a:alphaModFix/>
            </a:blip>
            <a:srcRect b="63948" l="40343" r="34490" t="28531"/>
            <a:stretch/>
          </p:blipFill>
          <p:spPr>
            <a:xfrm>
              <a:off x="132975" y="84000"/>
              <a:ext cx="4090250" cy="1478101"/>
            </a:xfrm>
            <a:prstGeom prst="rect">
              <a:avLst/>
            </a:prstGeom>
            <a:noFill/>
            <a:ln cap="flat" cmpd="sng" w="9525">
              <a:solidFill>
                <a:srgbClr val="000000"/>
              </a:solidFill>
              <a:prstDash val="solid"/>
              <a:round/>
              <a:headEnd len="sm" w="sm" type="none"/>
              <a:tailEnd len="sm" w="sm" type="none"/>
            </a:ln>
          </p:spPr>
        </p:pic>
        <p:cxnSp>
          <p:nvCxnSpPr>
            <p:cNvPr id="163" name="Shape 163"/>
            <p:cNvCxnSpPr/>
            <p:nvPr/>
          </p:nvCxnSpPr>
          <p:spPr>
            <a:xfrm rot="10800000">
              <a:off x="3412625" y="884575"/>
              <a:ext cx="311400" cy="384600"/>
            </a:xfrm>
            <a:prstGeom prst="straightConnector1">
              <a:avLst/>
            </a:prstGeom>
            <a:noFill/>
            <a:ln cap="flat" cmpd="sng" w="19050">
              <a:solidFill>
                <a:srgbClr val="FF0000"/>
              </a:solidFill>
              <a:prstDash val="solid"/>
              <a:round/>
              <a:headEnd len="med" w="med" type="none"/>
              <a:tailEnd len="med" w="med" type="triangle"/>
            </a:ln>
          </p:spPr>
        </p:cxnSp>
        <p:cxnSp>
          <p:nvCxnSpPr>
            <p:cNvPr id="164" name="Shape 164"/>
            <p:cNvCxnSpPr/>
            <p:nvPr/>
          </p:nvCxnSpPr>
          <p:spPr>
            <a:xfrm rot="10800000">
              <a:off x="3412525" y="884525"/>
              <a:ext cx="528600" cy="242700"/>
            </a:xfrm>
            <a:prstGeom prst="straightConnector1">
              <a:avLst/>
            </a:prstGeom>
            <a:noFill/>
            <a:ln cap="flat" cmpd="sng" w="19050">
              <a:solidFill>
                <a:srgbClr val="00FF00"/>
              </a:solidFill>
              <a:prstDash val="solid"/>
              <a:round/>
              <a:headEnd len="med" w="med" type="none"/>
              <a:tailEnd len="med" w="med" type="triangle"/>
            </a:ln>
          </p:spPr>
        </p:cxnSp>
      </p:grpSp>
      <p:grpSp>
        <p:nvGrpSpPr>
          <p:cNvPr id="165" name="Shape 165"/>
          <p:cNvGrpSpPr/>
          <p:nvPr/>
        </p:nvGrpSpPr>
        <p:grpSpPr>
          <a:xfrm>
            <a:off x="132975" y="1666738"/>
            <a:ext cx="4090250" cy="3383226"/>
            <a:chOff x="132975" y="1666738"/>
            <a:chExt cx="4090250" cy="3383226"/>
          </a:xfrm>
        </p:grpSpPr>
        <p:pic>
          <p:nvPicPr>
            <p:cNvPr id="166" name="Shape 166"/>
            <p:cNvPicPr preferRelativeResize="0"/>
            <p:nvPr/>
          </p:nvPicPr>
          <p:blipFill rotWithShape="1">
            <a:blip r:embed="rId3">
              <a:alphaModFix/>
            </a:blip>
            <a:srcRect b="41181" l="8171" r="60155" t="37154"/>
            <a:stretch/>
          </p:blipFill>
          <p:spPr>
            <a:xfrm>
              <a:off x="132975" y="1666738"/>
              <a:ext cx="4090250" cy="3383226"/>
            </a:xfrm>
            <a:prstGeom prst="rect">
              <a:avLst/>
            </a:prstGeom>
            <a:noFill/>
            <a:ln cap="flat" cmpd="sng" w="9525">
              <a:solidFill>
                <a:srgbClr val="000000"/>
              </a:solidFill>
              <a:prstDash val="solid"/>
              <a:round/>
              <a:headEnd len="sm" w="sm" type="none"/>
              <a:tailEnd len="sm" w="sm" type="none"/>
            </a:ln>
          </p:spPr>
        </p:pic>
        <p:cxnSp>
          <p:nvCxnSpPr>
            <p:cNvPr id="167" name="Shape 167"/>
            <p:cNvCxnSpPr/>
            <p:nvPr/>
          </p:nvCxnSpPr>
          <p:spPr>
            <a:xfrm>
              <a:off x="1937150" y="3515275"/>
              <a:ext cx="341700" cy="268200"/>
            </a:xfrm>
            <a:prstGeom prst="straightConnector1">
              <a:avLst/>
            </a:prstGeom>
            <a:noFill/>
            <a:ln cap="flat" cmpd="sng" w="19050">
              <a:solidFill>
                <a:srgbClr val="FF0000"/>
              </a:solidFill>
              <a:prstDash val="solid"/>
              <a:round/>
              <a:headEnd len="med" w="med" type="none"/>
              <a:tailEnd len="med" w="med" type="triangle"/>
            </a:ln>
          </p:spPr>
        </p:cxnSp>
        <p:cxnSp>
          <p:nvCxnSpPr>
            <p:cNvPr id="168" name="Shape 168"/>
            <p:cNvCxnSpPr/>
            <p:nvPr/>
          </p:nvCxnSpPr>
          <p:spPr>
            <a:xfrm>
              <a:off x="2137550" y="3415075"/>
              <a:ext cx="141300" cy="368400"/>
            </a:xfrm>
            <a:prstGeom prst="straightConnector1">
              <a:avLst/>
            </a:prstGeom>
            <a:noFill/>
            <a:ln cap="flat" cmpd="sng" w="19050">
              <a:solidFill>
                <a:srgbClr val="00FF00"/>
              </a:solidFill>
              <a:prstDash val="solid"/>
              <a:round/>
              <a:headEnd len="med" w="med" type="none"/>
              <a:tailEnd len="med" w="med" type="triangle"/>
            </a:ln>
          </p:spPr>
        </p:cxnSp>
        <p:cxnSp>
          <p:nvCxnSpPr>
            <p:cNvPr id="169" name="Shape 169"/>
            <p:cNvCxnSpPr/>
            <p:nvPr/>
          </p:nvCxnSpPr>
          <p:spPr>
            <a:xfrm flipH="1" rot="10800000">
              <a:off x="3731750" y="4689513"/>
              <a:ext cx="392700" cy="275400"/>
            </a:xfrm>
            <a:prstGeom prst="straightConnector1">
              <a:avLst/>
            </a:prstGeom>
            <a:noFill/>
            <a:ln cap="flat" cmpd="sng" w="19050">
              <a:solidFill>
                <a:srgbClr val="FF0000"/>
              </a:solidFill>
              <a:prstDash val="solid"/>
              <a:round/>
              <a:headEnd len="med" w="med" type="none"/>
              <a:tailEnd len="med" w="med" type="triangle"/>
            </a:ln>
          </p:spPr>
        </p:cxnSp>
        <p:cxnSp>
          <p:nvCxnSpPr>
            <p:cNvPr id="170" name="Shape 170"/>
            <p:cNvCxnSpPr/>
            <p:nvPr/>
          </p:nvCxnSpPr>
          <p:spPr>
            <a:xfrm flipH="1" rot="10800000">
              <a:off x="3873700" y="4689513"/>
              <a:ext cx="250800" cy="325500"/>
            </a:xfrm>
            <a:prstGeom prst="straightConnector1">
              <a:avLst/>
            </a:prstGeom>
            <a:noFill/>
            <a:ln cap="flat" cmpd="sng" w="19050">
              <a:solidFill>
                <a:srgbClr val="00FF00"/>
              </a:solidFill>
              <a:prstDash val="solid"/>
              <a:round/>
              <a:headEnd len="med" w="med" type="none"/>
              <a:tailEnd len="med" w="med" type="triangle"/>
            </a:ln>
          </p:spPr>
        </p:cxnSp>
        <p:cxnSp>
          <p:nvCxnSpPr>
            <p:cNvPr id="171" name="Shape 171"/>
            <p:cNvCxnSpPr/>
            <p:nvPr/>
          </p:nvCxnSpPr>
          <p:spPr>
            <a:xfrm rot="10800000">
              <a:off x="1680200" y="4073575"/>
              <a:ext cx="282000" cy="393600"/>
            </a:xfrm>
            <a:prstGeom prst="straightConnector1">
              <a:avLst/>
            </a:prstGeom>
            <a:noFill/>
            <a:ln cap="flat" cmpd="sng" w="19050">
              <a:solidFill>
                <a:srgbClr val="FF0000"/>
              </a:solidFill>
              <a:prstDash val="solid"/>
              <a:round/>
              <a:headEnd len="med" w="med" type="none"/>
              <a:tailEnd len="med" w="med" type="triangle"/>
            </a:ln>
          </p:spPr>
        </p:cxnSp>
        <p:cxnSp>
          <p:nvCxnSpPr>
            <p:cNvPr id="172" name="Shape 172"/>
            <p:cNvCxnSpPr/>
            <p:nvPr/>
          </p:nvCxnSpPr>
          <p:spPr>
            <a:xfrm rot="10800000">
              <a:off x="712425" y="3166575"/>
              <a:ext cx="648600" cy="215100"/>
            </a:xfrm>
            <a:prstGeom prst="straightConnector1">
              <a:avLst/>
            </a:prstGeom>
            <a:noFill/>
            <a:ln cap="flat" cmpd="sng" w="19050">
              <a:solidFill>
                <a:srgbClr val="00FF00"/>
              </a:solidFill>
              <a:prstDash val="solid"/>
              <a:round/>
              <a:headEnd len="med" w="med" type="none"/>
              <a:tailEnd len="med" w="med" type="triangle"/>
            </a:ln>
          </p:spPr>
        </p:cxnSp>
        <p:cxnSp>
          <p:nvCxnSpPr>
            <p:cNvPr id="173" name="Shape 173"/>
            <p:cNvCxnSpPr/>
            <p:nvPr/>
          </p:nvCxnSpPr>
          <p:spPr>
            <a:xfrm flipH="1">
              <a:off x="373875" y="1953850"/>
              <a:ext cx="661500" cy="150300"/>
            </a:xfrm>
            <a:prstGeom prst="straightConnector1">
              <a:avLst/>
            </a:prstGeom>
            <a:noFill/>
            <a:ln cap="flat" cmpd="sng" w="19050">
              <a:solidFill>
                <a:srgbClr val="00FF00"/>
              </a:solidFill>
              <a:prstDash val="solid"/>
              <a:round/>
              <a:headEnd len="med" w="med" type="none"/>
              <a:tailEnd len="med" w="med" type="triangle"/>
            </a:ln>
          </p:spPr>
        </p:cxnSp>
        <p:cxnSp>
          <p:nvCxnSpPr>
            <p:cNvPr id="174" name="Shape 174"/>
            <p:cNvCxnSpPr/>
            <p:nvPr/>
          </p:nvCxnSpPr>
          <p:spPr>
            <a:xfrm flipH="1">
              <a:off x="1251925" y="3398275"/>
              <a:ext cx="455400" cy="385200"/>
            </a:xfrm>
            <a:prstGeom prst="straightConnector1">
              <a:avLst/>
            </a:prstGeom>
            <a:noFill/>
            <a:ln cap="flat" cmpd="sng" w="19050">
              <a:solidFill>
                <a:srgbClr val="FF0000"/>
              </a:solidFill>
              <a:prstDash val="solid"/>
              <a:round/>
              <a:headEnd len="med" w="med" type="none"/>
              <a:tailEnd len="med" w="med" type="triangle"/>
            </a:ln>
          </p:spPr>
        </p:cxnSp>
      </p:grpSp>
      <p:pic>
        <p:nvPicPr>
          <p:cNvPr id="175" name="Shape 175"/>
          <p:cNvPicPr preferRelativeResize="0"/>
          <p:nvPr/>
        </p:nvPicPr>
        <p:blipFill>
          <a:blip r:embed="rId3">
            <a:alphaModFix/>
          </a:blip>
          <a:stretch>
            <a:fillRect/>
          </a:stretch>
        </p:blipFill>
        <p:spPr>
          <a:xfrm>
            <a:off x="5740150" y="1428800"/>
            <a:ext cx="2797757" cy="3383226"/>
          </a:xfrm>
          <a:prstGeom prst="rect">
            <a:avLst/>
          </a:prstGeom>
          <a:noFill/>
          <a:ln cap="flat" cmpd="sng" w="9525">
            <a:solidFill>
              <a:srgbClr val="000000"/>
            </a:solidFill>
            <a:prstDash val="solid"/>
            <a:round/>
            <a:headEnd len="sm" w="sm" type="none"/>
            <a:tailEnd len="sm" w="sm" type="none"/>
          </a:ln>
        </p:spPr>
      </p:pic>
      <p:grpSp>
        <p:nvGrpSpPr>
          <p:cNvPr id="176" name="Shape 176"/>
          <p:cNvGrpSpPr/>
          <p:nvPr/>
        </p:nvGrpSpPr>
        <p:grpSpPr>
          <a:xfrm>
            <a:off x="4226825" y="1668450"/>
            <a:ext cx="2611625" cy="3383125"/>
            <a:chOff x="4226825" y="1668450"/>
            <a:chExt cx="2611625" cy="3383125"/>
          </a:xfrm>
        </p:grpSpPr>
        <p:sp>
          <p:nvSpPr>
            <p:cNvPr id="177" name="Shape 177"/>
            <p:cNvSpPr/>
            <p:nvPr/>
          </p:nvSpPr>
          <p:spPr>
            <a:xfrm>
              <a:off x="5955550" y="2677923"/>
              <a:ext cx="882900" cy="7275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78" name="Shape 178"/>
            <p:cNvCxnSpPr/>
            <p:nvPr/>
          </p:nvCxnSpPr>
          <p:spPr>
            <a:xfrm rot="10800000">
              <a:off x="4226825" y="1668450"/>
              <a:ext cx="1726500" cy="1011900"/>
            </a:xfrm>
            <a:prstGeom prst="straightConnector1">
              <a:avLst/>
            </a:prstGeom>
            <a:noFill/>
            <a:ln cap="flat" cmpd="sng" w="19050">
              <a:solidFill>
                <a:srgbClr val="000000"/>
              </a:solidFill>
              <a:prstDash val="solid"/>
              <a:round/>
              <a:headEnd len="med" w="med" type="none"/>
              <a:tailEnd len="med" w="med" type="none"/>
            </a:ln>
          </p:spPr>
        </p:cxnSp>
        <p:cxnSp>
          <p:nvCxnSpPr>
            <p:cNvPr id="179" name="Shape 179"/>
            <p:cNvCxnSpPr/>
            <p:nvPr/>
          </p:nvCxnSpPr>
          <p:spPr>
            <a:xfrm flipH="1">
              <a:off x="4233225" y="3415075"/>
              <a:ext cx="1720200" cy="1636500"/>
            </a:xfrm>
            <a:prstGeom prst="straightConnector1">
              <a:avLst/>
            </a:prstGeom>
            <a:noFill/>
            <a:ln cap="flat" cmpd="sng" w="19050">
              <a:solidFill>
                <a:srgbClr val="000000"/>
              </a:solidFill>
              <a:prstDash val="solid"/>
              <a:round/>
              <a:headEnd len="med" w="med" type="none"/>
              <a:tailEnd len="med" w="med" type="none"/>
            </a:ln>
          </p:spPr>
        </p:cxnSp>
      </p:grpSp>
      <p:grpSp>
        <p:nvGrpSpPr>
          <p:cNvPr id="180" name="Shape 180"/>
          <p:cNvGrpSpPr/>
          <p:nvPr/>
        </p:nvGrpSpPr>
        <p:grpSpPr>
          <a:xfrm>
            <a:off x="4233225" y="83375"/>
            <a:ext cx="3294300" cy="2571875"/>
            <a:chOff x="4233225" y="83375"/>
            <a:chExt cx="3294300" cy="2571875"/>
          </a:xfrm>
        </p:grpSpPr>
        <p:sp>
          <p:nvSpPr>
            <p:cNvPr id="181" name="Shape 181"/>
            <p:cNvSpPr/>
            <p:nvPr/>
          </p:nvSpPr>
          <p:spPr>
            <a:xfrm>
              <a:off x="6905325" y="2399300"/>
              <a:ext cx="622200" cy="2541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cxnSp>
          <p:nvCxnSpPr>
            <p:cNvPr id="182" name="Shape 182"/>
            <p:cNvCxnSpPr/>
            <p:nvPr/>
          </p:nvCxnSpPr>
          <p:spPr>
            <a:xfrm rot="10800000">
              <a:off x="4233500" y="1561450"/>
              <a:ext cx="2673900" cy="1093800"/>
            </a:xfrm>
            <a:prstGeom prst="straightConnector1">
              <a:avLst/>
            </a:prstGeom>
            <a:noFill/>
            <a:ln cap="flat" cmpd="sng" w="19050">
              <a:solidFill>
                <a:srgbClr val="000000"/>
              </a:solidFill>
              <a:prstDash val="solid"/>
              <a:round/>
              <a:headEnd len="med" w="med" type="none"/>
              <a:tailEnd len="med" w="med" type="none"/>
            </a:ln>
          </p:spPr>
        </p:cxnSp>
        <p:cxnSp>
          <p:nvCxnSpPr>
            <p:cNvPr id="183" name="Shape 183"/>
            <p:cNvCxnSpPr/>
            <p:nvPr/>
          </p:nvCxnSpPr>
          <p:spPr>
            <a:xfrm rot="10800000">
              <a:off x="4233225" y="83375"/>
              <a:ext cx="2672100" cy="2317200"/>
            </a:xfrm>
            <a:prstGeom prst="straightConnector1">
              <a:avLst/>
            </a:prstGeom>
            <a:noFill/>
            <a:ln cap="flat" cmpd="sng" w="19050">
              <a:solidFill>
                <a:srgbClr val="000000"/>
              </a:solidFill>
              <a:prstDash val="solid"/>
              <a:round/>
              <a:headEnd len="med" w="med" type="none"/>
              <a:tailEnd len="med" w="med" type="non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Shape 18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600"/>
              <a:t>Why you should choose us</a:t>
            </a:r>
            <a:endParaRPr sz="3600"/>
          </a:p>
        </p:txBody>
      </p:sp>
      <p:sp>
        <p:nvSpPr>
          <p:cNvPr id="189" name="Shape 18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800"/>
              <a:t>- </a:t>
            </a:r>
            <a:r>
              <a:rPr lang="en" sz="2800"/>
              <a:t>Future innovators</a:t>
            </a:r>
            <a:endParaRPr sz="2800"/>
          </a:p>
          <a:p>
            <a:pPr indent="0" lvl="0" marL="0">
              <a:spcBef>
                <a:spcPts val="1600"/>
              </a:spcBef>
              <a:spcAft>
                <a:spcPts val="0"/>
              </a:spcAft>
              <a:buNone/>
            </a:pPr>
            <a:r>
              <a:rPr lang="en" sz="2800"/>
              <a:t>- Data for ALL times, not just beginning of hour</a:t>
            </a:r>
            <a:endParaRPr sz="2800"/>
          </a:p>
          <a:p>
            <a:pPr indent="0" lvl="0" marL="0">
              <a:spcBef>
                <a:spcPts val="1600"/>
              </a:spcBef>
              <a:spcAft>
                <a:spcPts val="0"/>
              </a:spcAft>
              <a:buNone/>
            </a:pPr>
            <a:r>
              <a:rPr lang="en" sz="2800"/>
              <a:t>- Most stations in tech bubble</a:t>
            </a:r>
            <a:endParaRPr sz="2800"/>
          </a:p>
          <a:p>
            <a:pPr indent="0" lvl="0" marL="0">
              <a:spcBef>
                <a:spcPts val="1600"/>
              </a:spcBef>
              <a:spcAft>
                <a:spcPts val="1600"/>
              </a:spcAft>
              <a:buNone/>
            </a:pPr>
            <a:r>
              <a:rPr lang="en" sz="2800"/>
              <a:t>- Targeted 20 stations</a:t>
            </a:r>
            <a:endParaRPr sz="2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